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92" r:id="rId3"/>
    <p:sldId id="308" r:id="rId4"/>
    <p:sldId id="300" r:id="rId5"/>
    <p:sldId id="294" r:id="rId6"/>
    <p:sldId id="313" r:id="rId7"/>
    <p:sldId id="295" r:id="rId8"/>
    <p:sldId id="298" r:id="rId9"/>
    <p:sldId id="293" r:id="rId10"/>
    <p:sldId id="267" r:id="rId11"/>
    <p:sldId id="280" r:id="rId12"/>
    <p:sldId id="299" r:id="rId13"/>
    <p:sldId id="268" r:id="rId14"/>
    <p:sldId id="301" r:id="rId15"/>
    <p:sldId id="302" r:id="rId16"/>
    <p:sldId id="277" r:id="rId17"/>
    <p:sldId id="307" r:id="rId18"/>
    <p:sldId id="304" r:id="rId19"/>
    <p:sldId id="264" r:id="rId20"/>
    <p:sldId id="265" r:id="rId21"/>
    <p:sldId id="311" r:id="rId22"/>
    <p:sldId id="276" r:id="rId23"/>
    <p:sldId id="258" r:id="rId24"/>
    <p:sldId id="262" r:id="rId25"/>
    <p:sldId id="315" r:id="rId26"/>
    <p:sldId id="275" r:id="rId27"/>
    <p:sldId id="266" r:id="rId28"/>
    <p:sldId id="316" r:id="rId29"/>
    <p:sldId id="317" r:id="rId30"/>
    <p:sldId id="31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1" autoAdjust="0"/>
    <p:restoredTop sz="94660"/>
  </p:normalViewPr>
  <p:slideViewPr>
    <p:cSldViewPr snapToGrid="0">
      <p:cViewPr varScale="1">
        <p:scale>
          <a:sx n="72" d="100"/>
          <a:sy n="72" d="100"/>
        </p:scale>
        <p:origin x="63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575F58-DD93-400A-AE70-C0F4DBD18F1A}"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F3312CCA-D2E7-4DAB-9982-A619A830A1C8}">
      <dgm:prSet/>
      <dgm:spPr/>
      <dgm:t>
        <a:bodyPr/>
        <a:lstStyle/>
        <a:p>
          <a:r>
            <a:rPr lang="en-US" b="1" dirty="0"/>
            <a:t>Predictive &amp; Preventive Maintenance</a:t>
          </a:r>
          <a:endParaRPr lang="en-US" dirty="0"/>
        </a:p>
      </dgm:t>
    </dgm:pt>
    <dgm:pt modelId="{754CC4E7-6BA6-453C-B4A4-631F5E50C039}" type="parTrans" cxnId="{C556FE20-D034-4529-8CB3-BEB9A1ADECBA}">
      <dgm:prSet/>
      <dgm:spPr/>
      <dgm:t>
        <a:bodyPr/>
        <a:lstStyle/>
        <a:p>
          <a:endParaRPr lang="en-US"/>
        </a:p>
      </dgm:t>
    </dgm:pt>
    <dgm:pt modelId="{91688D5A-6D83-4282-A862-1BEC159D8FE4}" type="sibTrans" cxnId="{C556FE20-D034-4529-8CB3-BEB9A1ADECBA}">
      <dgm:prSet/>
      <dgm:spPr/>
      <dgm:t>
        <a:bodyPr/>
        <a:lstStyle/>
        <a:p>
          <a:endParaRPr lang="en-US"/>
        </a:p>
      </dgm:t>
    </dgm:pt>
    <dgm:pt modelId="{3CDC8459-91E7-4A88-AA3A-9194ECF8171C}">
      <dgm:prSet/>
      <dgm:spPr/>
      <dgm:t>
        <a:bodyPr/>
        <a:lstStyle/>
        <a:p>
          <a:r>
            <a:rPr lang="en-US" b="1" dirty="0"/>
            <a:t>Demand forecasting &amp; Inventory Optimization</a:t>
          </a:r>
          <a:endParaRPr lang="en-US" dirty="0"/>
        </a:p>
      </dgm:t>
    </dgm:pt>
    <dgm:pt modelId="{8756FF5A-C0BF-4E9B-A694-B698159ECE35}" type="parTrans" cxnId="{E0DABA5C-E054-4CA9-A091-4088549F199B}">
      <dgm:prSet/>
      <dgm:spPr/>
      <dgm:t>
        <a:bodyPr/>
        <a:lstStyle/>
        <a:p>
          <a:endParaRPr lang="en-US"/>
        </a:p>
      </dgm:t>
    </dgm:pt>
    <dgm:pt modelId="{4000BEE2-11F7-4340-A59C-9389C5E666D0}" type="sibTrans" cxnId="{E0DABA5C-E054-4CA9-A091-4088549F199B}">
      <dgm:prSet/>
      <dgm:spPr/>
      <dgm:t>
        <a:bodyPr/>
        <a:lstStyle/>
        <a:p>
          <a:endParaRPr lang="en-US"/>
        </a:p>
      </dgm:t>
    </dgm:pt>
    <dgm:pt modelId="{D55332A3-BDF2-4E41-8D7F-72F818679727}">
      <dgm:prSet/>
      <dgm:spPr/>
      <dgm:t>
        <a:bodyPr/>
        <a:lstStyle/>
        <a:p>
          <a:r>
            <a:rPr lang="en-US" b="1" dirty="0"/>
            <a:t>Computer Vision in Manufacturing</a:t>
          </a:r>
          <a:endParaRPr lang="en-US" dirty="0"/>
        </a:p>
      </dgm:t>
    </dgm:pt>
    <dgm:pt modelId="{3E1F59FC-BD38-448B-929D-CF490DD70323}" type="parTrans" cxnId="{B8F3118D-D9B6-44BD-85F2-D567705F0571}">
      <dgm:prSet/>
      <dgm:spPr/>
      <dgm:t>
        <a:bodyPr/>
        <a:lstStyle/>
        <a:p>
          <a:endParaRPr lang="en-US"/>
        </a:p>
      </dgm:t>
    </dgm:pt>
    <dgm:pt modelId="{3CB65EEF-683F-488F-8004-F4631BD05F60}" type="sibTrans" cxnId="{B8F3118D-D9B6-44BD-85F2-D567705F0571}">
      <dgm:prSet/>
      <dgm:spPr/>
      <dgm:t>
        <a:bodyPr/>
        <a:lstStyle/>
        <a:p>
          <a:endParaRPr lang="en-US"/>
        </a:p>
      </dgm:t>
    </dgm:pt>
    <dgm:pt modelId="{C44A81DD-A34F-4BF7-978E-94185886507C}">
      <dgm:prSet/>
      <dgm:spPr/>
      <dgm:t>
        <a:bodyPr/>
        <a:lstStyle/>
        <a:p>
          <a:r>
            <a:rPr lang="en-US" b="1" dirty="0"/>
            <a:t>Manufacturing Chat bot</a:t>
          </a:r>
          <a:endParaRPr lang="en-US" dirty="0"/>
        </a:p>
      </dgm:t>
    </dgm:pt>
    <dgm:pt modelId="{AB12AB74-017E-4213-82C4-06661B017659}" type="parTrans" cxnId="{629204D9-3C3C-4EE4-BA7D-3F60F712DCB2}">
      <dgm:prSet/>
      <dgm:spPr/>
      <dgm:t>
        <a:bodyPr/>
        <a:lstStyle/>
        <a:p>
          <a:endParaRPr lang="en-US"/>
        </a:p>
      </dgm:t>
    </dgm:pt>
    <dgm:pt modelId="{CE01D886-C648-4543-9A38-59B381D9D25C}" type="sibTrans" cxnId="{629204D9-3C3C-4EE4-BA7D-3F60F712DCB2}">
      <dgm:prSet/>
      <dgm:spPr/>
      <dgm:t>
        <a:bodyPr/>
        <a:lstStyle/>
        <a:p>
          <a:endParaRPr lang="en-US"/>
        </a:p>
      </dgm:t>
    </dgm:pt>
    <dgm:pt modelId="{80A00615-4D22-44E7-BEEA-52DD6B4E0FA7}">
      <dgm:prSet/>
      <dgm:spPr/>
      <dgm:t>
        <a:bodyPr/>
        <a:lstStyle/>
        <a:p>
          <a:r>
            <a:rPr lang="en-US" b="1" dirty="0"/>
            <a:t>Warranty analysis</a:t>
          </a:r>
          <a:endParaRPr lang="en-US" dirty="0"/>
        </a:p>
      </dgm:t>
    </dgm:pt>
    <dgm:pt modelId="{1750C0B0-6BA0-4A0B-A7CD-15FB5916B191}" type="parTrans" cxnId="{1C415C1E-0976-428D-B810-0DE851126D6A}">
      <dgm:prSet/>
      <dgm:spPr/>
      <dgm:t>
        <a:bodyPr/>
        <a:lstStyle/>
        <a:p>
          <a:endParaRPr lang="en-US"/>
        </a:p>
      </dgm:t>
    </dgm:pt>
    <dgm:pt modelId="{5123E5DB-F360-43D2-A391-B7D19869AE74}" type="sibTrans" cxnId="{1C415C1E-0976-428D-B810-0DE851126D6A}">
      <dgm:prSet/>
      <dgm:spPr/>
      <dgm:t>
        <a:bodyPr/>
        <a:lstStyle/>
        <a:p>
          <a:endParaRPr lang="en-US"/>
        </a:p>
      </dgm:t>
    </dgm:pt>
    <dgm:pt modelId="{CDA3DC1B-0375-4DCA-BFE2-361437A2146C}">
      <dgm:prSet/>
      <dgm:spPr/>
      <dgm:t>
        <a:bodyPr/>
        <a:lstStyle/>
        <a:p>
          <a:r>
            <a:rPr lang="en-US" b="1" dirty="0"/>
            <a:t>Lean Manufacturing with AI</a:t>
          </a:r>
          <a:endParaRPr lang="en-US" dirty="0"/>
        </a:p>
      </dgm:t>
    </dgm:pt>
    <dgm:pt modelId="{93513012-0739-4E71-BB2F-9912F9D1725A}" type="parTrans" cxnId="{24BC3873-3610-4528-8418-287802275F02}">
      <dgm:prSet/>
      <dgm:spPr/>
      <dgm:t>
        <a:bodyPr/>
        <a:lstStyle/>
        <a:p>
          <a:endParaRPr lang="en-US"/>
        </a:p>
      </dgm:t>
    </dgm:pt>
    <dgm:pt modelId="{B08284E0-3FB9-4854-85E4-3428C940DCEE}" type="sibTrans" cxnId="{24BC3873-3610-4528-8418-287802275F02}">
      <dgm:prSet/>
      <dgm:spPr/>
      <dgm:t>
        <a:bodyPr/>
        <a:lstStyle/>
        <a:p>
          <a:endParaRPr lang="en-US"/>
        </a:p>
      </dgm:t>
    </dgm:pt>
    <dgm:pt modelId="{8276A8F0-82A2-40E0-8F0B-AB2BD1215222}">
      <dgm:prSet/>
      <dgm:spPr/>
      <dgm:t>
        <a:bodyPr/>
        <a:lstStyle/>
        <a:p>
          <a:r>
            <a:rPr lang="en-US" b="1" dirty="0"/>
            <a:t>Tracking Manufacturing Overhead</a:t>
          </a:r>
          <a:endParaRPr lang="en-US" dirty="0"/>
        </a:p>
      </dgm:t>
    </dgm:pt>
    <dgm:pt modelId="{A7EA1396-8D4B-4216-8BB8-B5B1D47104A6}" type="parTrans" cxnId="{46B36F0C-7BFC-4166-8D2E-CDFDB87BEEA1}">
      <dgm:prSet/>
      <dgm:spPr/>
      <dgm:t>
        <a:bodyPr/>
        <a:lstStyle/>
        <a:p>
          <a:endParaRPr lang="en-US"/>
        </a:p>
      </dgm:t>
    </dgm:pt>
    <dgm:pt modelId="{D452AB85-1A48-483F-8EF9-B9F7EB4577F7}" type="sibTrans" cxnId="{46B36F0C-7BFC-4166-8D2E-CDFDB87BEEA1}">
      <dgm:prSet/>
      <dgm:spPr/>
      <dgm:t>
        <a:bodyPr/>
        <a:lstStyle/>
        <a:p>
          <a:endParaRPr lang="en-US"/>
        </a:p>
      </dgm:t>
    </dgm:pt>
    <dgm:pt modelId="{27C3E2F1-3981-4245-814A-2A2CB6D610B9}">
      <dgm:prSet/>
      <dgm:spPr/>
      <dgm:t>
        <a:bodyPr/>
        <a:lstStyle/>
        <a:p>
          <a:r>
            <a:rPr lang="en-US" b="1" dirty="0"/>
            <a:t>Testing and Simulation of new Manufacturing Processes</a:t>
          </a:r>
          <a:endParaRPr lang="en-US" dirty="0"/>
        </a:p>
      </dgm:t>
    </dgm:pt>
    <dgm:pt modelId="{36ECFA9A-C2DE-43A1-AACD-9A4C57A08FF4}" type="parTrans" cxnId="{61983B9B-A313-4DE7-8D0D-57D5B8A8C6D0}">
      <dgm:prSet/>
      <dgm:spPr/>
      <dgm:t>
        <a:bodyPr/>
        <a:lstStyle/>
        <a:p>
          <a:endParaRPr lang="en-US"/>
        </a:p>
      </dgm:t>
    </dgm:pt>
    <dgm:pt modelId="{DB886A92-7FCA-422B-8160-C4740BD432D9}" type="sibTrans" cxnId="{61983B9B-A313-4DE7-8D0D-57D5B8A8C6D0}">
      <dgm:prSet/>
      <dgm:spPr/>
      <dgm:t>
        <a:bodyPr/>
        <a:lstStyle/>
        <a:p>
          <a:endParaRPr lang="en-US"/>
        </a:p>
      </dgm:t>
    </dgm:pt>
    <dgm:pt modelId="{ABFAF9A3-0447-43B6-9E12-9BDD22803E55}">
      <dgm:prSet/>
      <dgm:spPr/>
      <dgm:t>
        <a:bodyPr/>
        <a:lstStyle/>
        <a:p>
          <a:r>
            <a:rPr lang="en-US" b="1" dirty="0"/>
            <a:t>Pricing Optimization in Manufacturing</a:t>
          </a:r>
          <a:endParaRPr lang="en-US" dirty="0"/>
        </a:p>
      </dgm:t>
    </dgm:pt>
    <dgm:pt modelId="{CE1A85F4-8359-49A0-8DC8-786E9AD595B9}" type="parTrans" cxnId="{D60ED55C-B284-4A37-BE1C-7FA6A81D457D}">
      <dgm:prSet/>
      <dgm:spPr/>
      <dgm:t>
        <a:bodyPr/>
        <a:lstStyle/>
        <a:p>
          <a:endParaRPr lang="en-US"/>
        </a:p>
      </dgm:t>
    </dgm:pt>
    <dgm:pt modelId="{0BABD882-E8BC-45CE-A8C1-87A56E7FC37A}" type="sibTrans" cxnId="{D60ED55C-B284-4A37-BE1C-7FA6A81D457D}">
      <dgm:prSet/>
      <dgm:spPr/>
      <dgm:t>
        <a:bodyPr/>
        <a:lstStyle/>
        <a:p>
          <a:endParaRPr lang="en-US"/>
        </a:p>
      </dgm:t>
    </dgm:pt>
    <dgm:pt modelId="{9AE01F0A-88F8-4D46-BC36-D5DA7A4A7AFA}">
      <dgm:prSet/>
      <dgm:spPr/>
      <dgm:t>
        <a:bodyPr/>
        <a:lstStyle/>
        <a:p>
          <a:r>
            <a:rPr lang="en-US" b="1" dirty="0"/>
            <a:t>Build to order configurations in Manufacturing</a:t>
          </a:r>
          <a:endParaRPr lang="en-US" dirty="0"/>
        </a:p>
      </dgm:t>
    </dgm:pt>
    <dgm:pt modelId="{5226BD1A-4BC7-41E9-AAFD-68F58B7F4DBE}" type="parTrans" cxnId="{FBAAE3F1-2F87-48B3-A48F-425CADFA4A5D}">
      <dgm:prSet/>
      <dgm:spPr/>
      <dgm:t>
        <a:bodyPr/>
        <a:lstStyle/>
        <a:p>
          <a:endParaRPr lang="en-US"/>
        </a:p>
      </dgm:t>
    </dgm:pt>
    <dgm:pt modelId="{31CACB10-74D7-4AC1-8F23-61181AB33BF1}" type="sibTrans" cxnId="{FBAAE3F1-2F87-48B3-A48F-425CADFA4A5D}">
      <dgm:prSet/>
      <dgm:spPr/>
      <dgm:t>
        <a:bodyPr/>
        <a:lstStyle/>
        <a:p>
          <a:endParaRPr lang="en-US"/>
        </a:p>
      </dgm:t>
    </dgm:pt>
    <dgm:pt modelId="{DABAFB9B-CCC9-4639-B840-145889003CA7}">
      <dgm:prSet/>
      <dgm:spPr/>
      <dgm:t>
        <a:bodyPr/>
        <a:lstStyle/>
        <a:p>
          <a:r>
            <a:rPr lang="en-US" b="1" dirty="0"/>
            <a:t>Customer analytics in Manufacturing</a:t>
          </a:r>
          <a:endParaRPr lang="en-US" dirty="0"/>
        </a:p>
      </dgm:t>
    </dgm:pt>
    <dgm:pt modelId="{03EA401F-D4CD-4F7E-90F8-CF428C966414}" type="parTrans" cxnId="{128AC418-DDEA-4AD6-99F7-D4E8EAAC0579}">
      <dgm:prSet/>
      <dgm:spPr/>
      <dgm:t>
        <a:bodyPr/>
        <a:lstStyle/>
        <a:p>
          <a:endParaRPr lang="en-US"/>
        </a:p>
      </dgm:t>
    </dgm:pt>
    <dgm:pt modelId="{5D34C5C8-A835-4CBC-AC10-E99075C42283}" type="sibTrans" cxnId="{128AC418-DDEA-4AD6-99F7-D4E8EAAC0579}">
      <dgm:prSet/>
      <dgm:spPr/>
      <dgm:t>
        <a:bodyPr/>
        <a:lstStyle/>
        <a:p>
          <a:endParaRPr lang="en-US"/>
        </a:p>
      </dgm:t>
    </dgm:pt>
    <dgm:pt modelId="{DF5CF4B9-A9BE-4D56-9760-5348B9367101}">
      <dgm:prSet/>
      <dgm:spPr/>
      <dgm:t>
        <a:bodyPr/>
        <a:lstStyle/>
        <a:p>
          <a:r>
            <a:rPr lang="en-US" b="1" dirty="0"/>
            <a:t>Text Analysis in Manufacturing</a:t>
          </a:r>
          <a:endParaRPr lang="en-US" dirty="0"/>
        </a:p>
      </dgm:t>
    </dgm:pt>
    <dgm:pt modelId="{BAFB56EE-5816-45B1-B6A5-9073A3056614}" type="parTrans" cxnId="{C8D9CDFA-D5F7-45D2-AADA-55E483A7189A}">
      <dgm:prSet/>
      <dgm:spPr/>
      <dgm:t>
        <a:bodyPr/>
        <a:lstStyle/>
        <a:p>
          <a:endParaRPr lang="en-US"/>
        </a:p>
      </dgm:t>
    </dgm:pt>
    <dgm:pt modelId="{CD2B036B-53BD-4F11-97B4-E2FD59A392B2}" type="sibTrans" cxnId="{C8D9CDFA-D5F7-45D2-AADA-55E483A7189A}">
      <dgm:prSet/>
      <dgm:spPr/>
      <dgm:t>
        <a:bodyPr/>
        <a:lstStyle/>
        <a:p>
          <a:endParaRPr lang="en-US"/>
        </a:p>
      </dgm:t>
    </dgm:pt>
    <dgm:pt modelId="{5EC81945-F860-4178-A818-E77DC06F9C07}">
      <dgm:prSet/>
      <dgm:spPr/>
      <dgm:t>
        <a:bodyPr/>
        <a:lstStyle/>
        <a:p>
          <a:r>
            <a:rPr lang="en-US" b="1" dirty="0"/>
            <a:t>Logistics in Manufacturing</a:t>
          </a:r>
          <a:endParaRPr lang="en-US" dirty="0"/>
        </a:p>
      </dgm:t>
    </dgm:pt>
    <dgm:pt modelId="{02F274C6-4A22-4454-82CE-CCD9599651D8}" type="parTrans" cxnId="{725E00DE-1452-4572-8858-BE83E97DFF43}">
      <dgm:prSet/>
      <dgm:spPr/>
      <dgm:t>
        <a:bodyPr/>
        <a:lstStyle/>
        <a:p>
          <a:endParaRPr lang="en-US"/>
        </a:p>
      </dgm:t>
    </dgm:pt>
    <dgm:pt modelId="{175E8A28-7F80-4B0E-8964-B174C58B51B9}" type="sibTrans" cxnId="{725E00DE-1452-4572-8858-BE83E97DFF43}">
      <dgm:prSet/>
      <dgm:spPr/>
      <dgm:t>
        <a:bodyPr/>
        <a:lstStyle/>
        <a:p>
          <a:endParaRPr lang="en-US"/>
        </a:p>
      </dgm:t>
    </dgm:pt>
    <dgm:pt modelId="{0E69F9B1-7715-4AA9-85DE-088DAC02C09A}" type="pres">
      <dgm:prSet presAssocID="{DB575F58-DD93-400A-AE70-C0F4DBD18F1A}" presName="diagram" presStyleCnt="0">
        <dgm:presLayoutVars>
          <dgm:dir/>
          <dgm:resizeHandles val="exact"/>
        </dgm:presLayoutVars>
      </dgm:prSet>
      <dgm:spPr/>
    </dgm:pt>
    <dgm:pt modelId="{7B9206E1-8D24-415A-BED4-50D52A4F29A5}" type="pres">
      <dgm:prSet presAssocID="{F3312CCA-D2E7-4DAB-9982-A619A830A1C8}" presName="node" presStyleLbl="node1" presStyleIdx="0" presStyleCnt="13">
        <dgm:presLayoutVars>
          <dgm:bulletEnabled val="1"/>
        </dgm:presLayoutVars>
      </dgm:prSet>
      <dgm:spPr/>
    </dgm:pt>
    <dgm:pt modelId="{66DD0267-68C5-487C-A03A-6133F4882545}" type="pres">
      <dgm:prSet presAssocID="{91688D5A-6D83-4282-A862-1BEC159D8FE4}" presName="sibTrans" presStyleCnt="0"/>
      <dgm:spPr/>
    </dgm:pt>
    <dgm:pt modelId="{9EE81CC0-506E-4343-A7AF-350901E9D957}" type="pres">
      <dgm:prSet presAssocID="{3CDC8459-91E7-4A88-AA3A-9194ECF8171C}" presName="node" presStyleLbl="node1" presStyleIdx="1" presStyleCnt="13">
        <dgm:presLayoutVars>
          <dgm:bulletEnabled val="1"/>
        </dgm:presLayoutVars>
      </dgm:prSet>
      <dgm:spPr/>
    </dgm:pt>
    <dgm:pt modelId="{FFEA970C-2AE6-49F0-846F-BA806AC986A0}" type="pres">
      <dgm:prSet presAssocID="{4000BEE2-11F7-4340-A59C-9389C5E666D0}" presName="sibTrans" presStyleCnt="0"/>
      <dgm:spPr/>
    </dgm:pt>
    <dgm:pt modelId="{3F452BFA-1394-4546-B6DF-4AF6F18745E5}" type="pres">
      <dgm:prSet presAssocID="{D55332A3-BDF2-4E41-8D7F-72F818679727}" presName="node" presStyleLbl="node1" presStyleIdx="2" presStyleCnt="13">
        <dgm:presLayoutVars>
          <dgm:bulletEnabled val="1"/>
        </dgm:presLayoutVars>
      </dgm:prSet>
      <dgm:spPr/>
    </dgm:pt>
    <dgm:pt modelId="{2CA9A272-AA82-42D8-A683-A431067671FC}" type="pres">
      <dgm:prSet presAssocID="{3CB65EEF-683F-488F-8004-F4631BD05F60}" presName="sibTrans" presStyleCnt="0"/>
      <dgm:spPr/>
    </dgm:pt>
    <dgm:pt modelId="{706BAC44-4AFC-40D1-9357-5E9F9BAE212B}" type="pres">
      <dgm:prSet presAssocID="{C44A81DD-A34F-4BF7-978E-94185886507C}" presName="node" presStyleLbl="node1" presStyleIdx="3" presStyleCnt="13">
        <dgm:presLayoutVars>
          <dgm:bulletEnabled val="1"/>
        </dgm:presLayoutVars>
      </dgm:prSet>
      <dgm:spPr/>
    </dgm:pt>
    <dgm:pt modelId="{06C5B5BA-AC41-4C49-8162-1A7FBEE2A8E5}" type="pres">
      <dgm:prSet presAssocID="{CE01D886-C648-4543-9A38-59B381D9D25C}" presName="sibTrans" presStyleCnt="0"/>
      <dgm:spPr/>
    </dgm:pt>
    <dgm:pt modelId="{917F0163-3B31-49D3-8883-1081FE95606A}" type="pres">
      <dgm:prSet presAssocID="{80A00615-4D22-44E7-BEEA-52DD6B4E0FA7}" presName="node" presStyleLbl="node1" presStyleIdx="4" presStyleCnt="13">
        <dgm:presLayoutVars>
          <dgm:bulletEnabled val="1"/>
        </dgm:presLayoutVars>
      </dgm:prSet>
      <dgm:spPr/>
    </dgm:pt>
    <dgm:pt modelId="{AD7F7637-08A3-4CFF-AF81-E0F5F4E959B1}" type="pres">
      <dgm:prSet presAssocID="{5123E5DB-F360-43D2-A391-B7D19869AE74}" presName="sibTrans" presStyleCnt="0"/>
      <dgm:spPr/>
    </dgm:pt>
    <dgm:pt modelId="{57F738D1-22F0-4A7C-B2D6-EE097D0F1B9F}" type="pres">
      <dgm:prSet presAssocID="{CDA3DC1B-0375-4DCA-BFE2-361437A2146C}" presName="node" presStyleLbl="node1" presStyleIdx="5" presStyleCnt="13">
        <dgm:presLayoutVars>
          <dgm:bulletEnabled val="1"/>
        </dgm:presLayoutVars>
      </dgm:prSet>
      <dgm:spPr/>
    </dgm:pt>
    <dgm:pt modelId="{651B5515-1A98-4249-9815-DE9EB99B98E1}" type="pres">
      <dgm:prSet presAssocID="{B08284E0-3FB9-4854-85E4-3428C940DCEE}" presName="sibTrans" presStyleCnt="0"/>
      <dgm:spPr/>
    </dgm:pt>
    <dgm:pt modelId="{3E2CDD39-7198-4C5A-B257-9B6C21730649}" type="pres">
      <dgm:prSet presAssocID="{8276A8F0-82A2-40E0-8F0B-AB2BD1215222}" presName="node" presStyleLbl="node1" presStyleIdx="6" presStyleCnt="13">
        <dgm:presLayoutVars>
          <dgm:bulletEnabled val="1"/>
        </dgm:presLayoutVars>
      </dgm:prSet>
      <dgm:spPr/>
    </dgm:pt>
    <dgm:pt modelId="{7CD3BDB6-63E6-41C0-BDD2-D0BD7E76C9D7}" type="pres">
      <dgm:prSet presAssocID="{D452AB85-1A48-483F-8EF9-B9F7EB4577F7}" presName="sibTrans" presStyleCnt="0"/>
      <dgm:spPr/>
    </dgm:pt>
    <dgm:pt modelId="{8F9342C7-1BF2-4C6F-BBE1-B660E052F471}" type="pres">
      <dgm:prSet presAssocID="{27C3E2F1-3981-4245-814A-2A2CB6D610B9}" presName="node" presStyleLbl="node1" presStyleIdx="7" presStyleCnt="13">
        <dgm:presLayoutVars>
          <dgm:bulletEnabled val="1"/>
        </dgm:presLayoutVars>
      </dgm:prSet>
      <dgm:spPr/>
    </dgm:pt>
    <dgm:pt modelId="{28DC8A2E-030A-4B2C-9C09-3942DD738137}" type="pres">
      <dgm:prSet presAssocID="{DB886A92-7FCA-422B-8160-C4740BD432D9}" presName="sibTrans" presStyleCnt="0"/>
      <dgm:spPr/>
    </dgm:pt>
    <dgm:pt modelId="{6F75DE2D-E1CD-4396-8246-2F935287287F}" type="pres">
      <dgm:prSet presAssocID="{ABFAF9A3-0447-43B6-9E12-9BDD22803E55}" presName="node" presStyleLbl="node1" presStyleIdx="8" presStyleCnt="13">
        <dgm:presLayoutVars>
          <dgm:bulletEnabled val="1"/>
        </dgm:presLayoutVars>
      </dgm:prSet>
      <dgm:spPr/>
    </dgm:pt>
    <dgm:pt modelId="{23835E47-3D36-4E57-B552-8BC9B02773F4}" type="pres">
      <dgm:prSet presAssocID="{0BABD882-E8BC-45CE-A8C1-87A56E7FC37A}" presName="sibTrans" presStyleCnt="0"/>
      <dgm:spPr/>
    </dgm:pt>
    <dgm:pt modelId="{93480874-C1E5-4ADC-82E3-FCA7E25B7A4F}" type="pres">
      <dgm:prSet presAssocID="{9AE01F0A-88F8-4D46-BC36-D5DA7A4A7AFA}" presName="node" presStyleLbl="node1" presStyleIdx="9" presStyleCnt="13">
        <dgm:presLayoutVars>
          <dgm:bulletEnabled val="1"/>
        </dgm:presLayoutVars>
      </dgm:prSet>
      <dgm:spPr/>
    </dgm:pt>
    <dgm:pt modelId="{30C9276F-C634-49E2-B045-BD36CF970D4C}" type="pres">
      <dgm:prSet presAssocID="{31CACB10-74D7-4AC1-8F23-61181AB33BF1}" presName="sibTrans" presStyleCnt="0"/>
      <dgm:spPr/>
    </dgm:pt>
    <dgm:pt modelId="{347E42B5-59BE-433C-9CD8-F512C8B78FED}" type="pres">
      <dgm:prSet presAssocID="{DABAFB9B-CCC9-4639-B840-145889003CA7}" presName="node" presStyleLbl="node1" presStyleIdx="10" presStyleCnt="13">
        <dgm:presLayoutVars>
          <dgm:bulletEnabled val="1"/>
        </dgm:presLayoutVars>
      </dgm:prSet>
      <dgm:spPr/>
    </dgm:pt>
    <dgm:pt modelId="{C44D338A-EDAB-46AD-84EA-7F9120D44898}" type="pres">
      <dgm:prSet presAssocID="{5D34C5C8-A835-4CBC-AC10-E99075C42283}" presName="sibTrans" presStyleCnt="0"/>
      <dgm:spPr/>
    </dgm:pt>
    <dgm:pt modelId="{3C2CF48A-ABDA-4998-BA9A-3534FFFF068C}" type="pres">
      <dgm:prSet presAssocID="{DF5CF4B9-A9BE-4D56-9760-5348B9367101}" presName="node" presStyleLbl="node1" presStyleIdx="11" presStyleCnt="13">
        <dgm:presLayoutVars>
          <dgm:bulletEnabled val="1"/>
        </dgm:presLayoutVars>
      </dgm:prSet>
      <dgm:spPr/>
    </dgm:pt>
    <dgm:pt modelId="{A1238E41-F98D-4D15-A1F7-A577C625A535}" type="pres">
      <dgm:prSet presAssocID="{CD2B036B-53BD-4F11-97B4-E2FD59A392B2}" presName="sibTrans" presStyleCnt="0"/>
      <dgm:spPr/>
    </dgm:pt>
    <dgm:pt modelId="{386C3759-D39C-4CF0-A555-5ACCDF68B5D6}" type="pres">
      <dgm:prSet presAssocID="{5EC81945-F860-4178-A818-E77DC06F9C07}" presName="node" presStyleLbl="node1" presStyleIdx="12" presStyleCnt="13">
        <dgm:presLayoutVars>
          <dgm:bulletEnabled val="1"/>
        </dgm:presLayoutVars>
      </dgm:prSet>
      <dgm:spPr/>
    </dgm:pt>
  </dgm:ptLst>
  <dgm:cxnLst>
    <dgm:cxn modelId="{46B36F0C-7BFC-4166-8D2E-CDFDB87BEEA1}" srcId="{DB575F58-DD93-400A-AE70-C0F4DBD18F1A}" destId="{8276A8F0-82A2-40E0-8F0B-AB2BD1215222}" srcOrd="6" destOrd="0" parTransId="{A7EA1396-8D4B-4216-8BB8-B5B1D47104A6}" sibTransId="{D452AB85-1A48-483F-8EF9-B9F7EB4577F7}"/>
    <dgm:cxn modelId="{128AC418-DDEA-4AD6-99F7-D4E8EAAC0579}" srcId="{DB575F58-DD93-400A-AE70-C0F4DBD18F1A}" destId="{DABAFB9B-CCC9-4639-B840-145889003CA7}" srcOrd="10" destOrd="0" parTransId="{03EA401F-D4CD-4F7E-90F8-CF428C966414}" sibTransId="{5D34C5C8-A835-4CBC-AC10-E99075C42283}"/>
    <dgm:cxn modelId="{1C415C1E-0976-428D-B810-0DE851126D6A}" srcId="{DB575F58-DD93-400A-AE70-C0F4DBD18F1A}" destId="{80A00615-4D22-44E7-BEEA-52DD6B4E0FA7}" srcOrd="4" destOrd="0" parTransId="{1750C0B0-6BA0-4A0B-A7CD-15FB5916B191}" sibTransId="{5123E5DB-F360-43D2-A391-B7D19869AE74}"/>
    <dgm:cxn modelId="{C556FE20-D034-4529-8CB3-BEB9A1ADECBA}" srcId="{DB575F58-DD93-400A-AE70-C0F4DBD18F1A}" destId="{F3312CCA-D2E7-4DAB-9982-A619A830A1C8}" srcOrd="0" destOrd="0" parTransId="{754CC4E7-6BA6-453C-B4A4-631F5E50C039}" sibTransId="{91688D5A-6D83-4282-A862-1BEC159D8FE4}"/>
    <dgm:cxn modelId="{E9E94C2C-7572-43A1-B373-5464CC64F03F}" type="presOf" srcId="{3CDC8459-91E7-4A88-AA3A-9194ECF8171C}" destId="{9EE81CC0-506E-4343-A7AF-350901E9D957}" srcOrd="0" destOrd="0" presId="urn:microsoft.com/office/officeart/2005/8/layout/default"/>
    <dgm:cxn modelId="{7F4EE95B-7150-4D3D-A008-0F8572F02F2D}" type="presOf" srcId="{D55332A3-BDF2-4E41-8D7F-72F818679727}" destId="{3F452BFA-1394-4546-B6DF-4AF6F18745E5}" srcOrd="0" destOrd="0" presId="urn:microsoft.com/office/officeart/2005/8/layout/default"/>
    <dgm:cxn modelId="{E0DABA5C-E054-4CA9-A091-4088549F199B}" srcId="{DB575F58-DD93-400A-AE70-C0F4DBD18F1A}" destId="{3CDC8459-91E7-4A88-AA3A-9194ECF8171C}" srcOrd="1" destOrd="0" parTransId="{8756FF5A-C0BF-4E9B-A694-B698159ECE35}" sibTransId="{4000BEE2-11F7-4340-A59C-9389C5E666D0}"/>
    <dgm:cxn modelId="{D60ED55C-B284-4A37-BE1C-7FA6A81D457D}" srcId="{DB575F58-DD93-400A-AE70-C0F4DBD18F1A}" destId="{ABFAF9A3-0447-43B6-9E12-9BDD22803E55}" srcOrd="8" destOrd="0" parTransId="{CE1A85F4-8359-49A0-8DC8-786E9AD595B9}" sibTransId="{0BABD882-E8BC-45CE-A8C1-87A56E7FC37A}"/>
    <dgm:cxn modelId="{6D96EB5D-4A6F-4619-895C-E92287414614}" type="presOf" srcId="{ABFAF9A3-0447-43B6-9E12-9BDD22803E55}" destId="{6F75DE2D-E1CD-4396-8246-2F935287287F}" srcOrd="0" destOrd="0" presId="urn:microsoft.com/office/officeart/2005/8/layout/default"/>
    <dgm:cxn modelId="{4F173D68-A0BE-47A5-8884-3BBE58EA3A47}" type="presOf" srcId="{5EC81945-F860-4178-A818-E77DC06F9C07}" destId="{386C3759-D39C-4CF0-A555-5ACCDF68B5D6}" srcOrd="0" destOrd="0" presId="urn:microsoft.com/office/officeart/2005/8/layout/default"/>
    <dgm:cxn modelId="{24BC3873-3610-4528-8418-287802275F02}" srcId="{DB575F58-DD93-400A-AE70-C0F4DBD18F1A}" destId="{CDA3DC1B-0375-4DCA-BFE2-361437A2146C}" srcOrd="5" destOrd="0" parTransId="{93513012-0739-4E71-BB2F-9912F9D1725A}" sibTransId="{B08284E0-3FB9-4854-85E4-3428C940DCEE}"/>
    <dgm:cxn modelId="{D7785577-0E05-4FF2-9C3A-A11380A78632}" type="presOf" srcId="{27C3E2F1-3981-4245-814A-2A2CB6D610B9}" destId="{8F9342C7-1BF2-4C6F-BBE1-B660E052F471}" srcOrd="0" destOrd="0" presId="urn:microsoft.com/office/officeart/2005/8/layout/default"/>
    <dgm:cxn modelId="{E3DC7E78-CCDA-44F2-B51A-9D2C4BA216A3}" type="presOf" srcId="{F3312CCA-D2E7-4DAB-9982-A619A830A1C8}" destId="{7B9206E1-8D24-415A-BED4-50D52A4F29A5}" srcOrd="0" destOrd="0" presId="urn:microsoft.com/office/officeart/2005/8/layout/default"/>
    <dgm:cxn modelId="{12D4207A-B1A5-47EF-B21F-F9267030341D}" type="presOf" srcId="{C44A81DD-A34F-4BF7-978E-94185886507C}" destId="{706BAC44-4AFC-40D1-9357-5E9F9BAE212B}" srcOrd="0" destOrd="0" presId="urn:microsoft.com/office/officeart/2005/8/layout/default"/>
    <dgm:cxn modelId="{B8F3118D-D9B6-44BD-85F2-D567705F0571}" srcId="{DB575F58-DD93-400A-AE70-C0F4DBD18F1A}" destId="{D55332A3-BDF2-4E41-8D7F-72F818679727}" srcOrd="2" destOrd="0" parTransId="{3E1F59FC-BD38-448B-929D-CF490DD70323}" sibTransId="{3CB65EEF-683F-488F-8004-F4631BD05F60}"/>
    <dgm:cxn modelId="{52DF2E8F-51FA-42B9-8DCA-C66D05879FE6}" type="presOf" srcId="{80A00615-4D22-44E7-BEEA-52DD6B4E0FA7}" destId="{917F0163-3B31-49D3-8883-1081FE95606A}" srcOrd="0" destOrd="0" presId="urn:microsoft.com/office/officeart/2005/8/layout/default"/>
    <dgm:cxn modelId="{69CF1699-EB34-41D4-8B67-D368BF26C8C5}" type="presOf" srcId="{DB575F58-DD93-400A-AE70-C0F4DBD18F1A}" destId="{0E69F9B1-7715-4AA9-85DE-088DAC02C09A}" srcOrd="0" destOrd="0" presId="urn:microsoft.com/office/officeart/2005/8/layout/default"/>
    <dgm:cxn modelId="{61983B9B-A313-4DE7-8D0D-57D5B8A8C6D0}" srcId="{DB575F58-DD93-400A-AE70-C0F4DBD18F1A}" destId="{27C3E2F1-3981-4245-814A-2A2CB6D610B9}" srcOrd="7" destOrd="0" parTransId="{36ECFA9A-C2DE-43A1-AACD-9A4C57A08FF4}" sibTransId="{DB886A92-7FCA-422B-8160-C4740BD432D9}"/>
    <dgm:cxn modelId="{629204D9-3C3C-4EE4-BA7D-3F60F712DCB2}" srcId="{DB575F58-DD93-400A-AE70-C0F4DBD18F1A}" destId="{C44A81DD-A34F-4BF7-978E-94185886507C}" srcOrd="3" destOrd="0" parTransId="{AB12AB74-017E-4213-82C4-06661B017659}" sibTransId="{CE01D886-C648-4543-9A38-59B381D9D25C}"/>
    <dgm:cxn modelId="{725E00DE-1452-4572-8858-BE83E97DFF43}" srcId="{DB575F58-DD93-400A-AE70-C0F4DBD18F1A}" destId="{5EC81945-F860-4178-A818-E77DC06F9C07}" srcOrd="12" destOrd="0" parTransId="{02F274C6-4A22-4454-82CE-CCD9599651D8}" sibTransId="{175E8A28-7F80-4B0E-8964-B174C58B51B9}"/>
    <dgm:cxn modelId="{D3696AE1-AE7F-4056-B20F-316994F83171}" type="presOf" srcId="{9AE01F0A-88F8-4D46-BC36-D5DA7A4A7AFA}" destId="{93480874-C1E5-4ADC-82E3-FCA7E25B7A4F}" srcOrd="0" destOrd="0" presId="urn:microsoft.com/office/officeart/2005/8/layout/default"/>
    <dgm:cxn modelId="{3FAE4FE5-2117-4EFE-A07A-53A3A30A1D85}" type="presOf" srcId="{DABAFB9B-CCC9-4639-B840-145889003CA7}" destId="{347E42B5-59BE-433C-9CD8-F512C8B78FED}" srcOrd="0" destOrd="0" presId="urn:microsoft.com/office/officeart/2005/8/layout/default"/>
    <dgm:cxn modelId="{1D8D12E6-A1A9-45F2-911B-92FFA30BE3CF}" type="presOf" srcId="{CDA3DC1B-0375-4DCA-BFE2-361437A2146C}" destId="{57F738D1-22F0-4A7C-B2D6-EE097D0F1B9F}" srcOrd="0" destOrd="0" presId="urn:microsoft.com/office/officeart/2005/8/layout/default"/>
    <dgm:cxn modelId="{FBAAE3F1-2F87-48B3-A48F-425CADFA4A5D}" srcId="{DB575F58-DD93-400A-AE70-C0F4DBD18F1A}" destId="{9AE01F0A-88F8-4D46-BC36-D5DA7A4A7AFA}" srcOrd="9" destOrd="0" parTransId="{5226BD1A-4BC7-41E9-AAFD-68F58B7F4DBE}" sibTransId="{31CACB10-74D7-4AC1-8F23-61181AB33BF1}"/>
    <dgm:cxn modelId="{2CD8E1F2-3472-4A4A-9C01-6E1EBE8A3F32}" type="presOf" srcId="{DF5CF4B9-A9BE-4D56-9760-5348B9367101}" destId="{3C2CF48A-ABDA-4998-BA9A-3534FFFF068C}" srcOrd="0" destOrd="0" presId="urn:microsoft.com/office/officeart/2005/8/layout/default"/>
    <dgm:cxn modelId="{C8D9CDFA-D5F7-45D2-AADA-55E483A7189A}" srcId="{DB575F58-DD93-400A-AE70-C0F4DBD18F1A}" destId="{DF5CF4B9-A9BE-4D56-9760-5348B9367101}" srcOrd="11" destOrd="0" parTransId="{BAFB56EE-5816-45B1-B6A5-9073A3056614}" sibTransId="{CD2B036B-53BD-4F11-97B4-E2FD59A392B2}"/>
    <dgm:cxn modelId="{CCE915FB-C390-4952-84E9-B53A37A6D5DC}" type="presOf" srcId="{8276A8F0-82A2-40E0-8F0B-AB2BD1215222}" destId="{3E2CDD39-7198-4C5A-B257-9B6C21730649}" srcOrd="0" destOrd="0" presId="urn:microsoft.com/office/officeart/2005/8/layout/default"/>
    <dgm:cxn modelId="{D63B19A8-E670-46A9-88DD-CF9ECC2E15AB}" type="presParOf" srcId="{0E69F9B1-7715-4AA9-85DE-088DAC02C09A}" destId="{7B9206E1-8D24-415A-BED4-50D52A4F29A5}" srcOrd="0" destOrd="0" presId="urn:microsoft.com/office/officeart/2005/8/layout/default"/>
    <dgm:cxn modelId="{999E36A6-A5BB-4705-9A11-85659502BC43}" type="presParOf" srcId="{0E69F9B1-7715-4AA9-85DE-088DAC02C09A}" destId="{66DD0267-68C5-487C-A03A-6133F4882545}" srcOrd="1" destOrd="0" presId="urn:microsoft.com/office/officeart/2005/8/layout/default"/>
    <dgm:cxn modelId="{823023AC-7041-4FF6-9028-5025598B8124}" type="presParOf" srcId="{0E69F9B1-7715-4AA9-85DE-088DAC02C09A}" destId="{9EE81CC0-506E-4343-A7AF-350901E9D957}" srcOrd="2" destOrd="0" presId="urn:microsoft.com/office/officeart/2005/8/layout/default"/>
    <dgm:cxn modelId="{99E6A3D7-710E-4DD9-83BC-3DDAB1E2396D}" type="presParOf" srcId="{0E69F9B1-7715-4AA9-85DE-088DAC02C09A}" destId="{FFEA970C-2AE6-49F0-846F-BA806AC986A0}" srcOrd="3" destOrd="0" presId="urn:microsoft.com/office/officeart/2005/8/layout/default"/>
    <dgm:cxn modelId="{982369EB-D519-43D9-971A-ABACAF701413}" type="presParOf" srcId="{0E69F9B1-7715-4AA9-85DE-088DAC02C09A}" destId="{3F452BFA-1394-4546-B6DF-4AF6F18745E5}" srcOrd="4" destOrd="0" presId="urn:microsoft.com/office/officeart/2005/8/layout/default"/>
    <dgm:cxn modelId="{BE975E81-2586-475F-995C-8B176B0BA4E7}" type="presParOf" srcId="{0E69F9B1-7715-4AA9-85DE-088DAC02C09A}" destId="{2CA9A272-AA82-42D8-A683-A431067671FC}" srcOrd="5" destOrd="0" presId="urn:microsoft.com/office/officeart/2005/8/layout/default"/>
    <dgm:cxn modelId="{7E0017C8-9FCE-4C46-9E35-E0E89EEC97C5}" type="presParOf" srcId="{0E69F9B1-7715-4AA9-85DE-088DAC02C09A}" destId="{706BAC44-4AFC-40D1-9357-5E9F9BAE212B}" srcOrd="6" destOrd="0" presId="urn:microsoft.com/office/officeart/2005/8/layout/default"/>
    <dgm:cxn modelId="{7869BF53-4827-4015-94FA-56FA3787CF1F}" type="presParOf" srcId="{0E69F9B1-7715-4AA9-85DE-088DAC02C09A}" destId="{06C5B5BA-AC41-4C49-8162-1A7FBEE2A8E5}" srcOrd="7" destOrd="0" presId="urn:microsoft.com/office/officeart/2005/8/layout/default"/>
    <dgm:cxn modelId="{22EB3B46-91E9-49D9-888D-AE4011F76CE5}" type="presParOf" srcId="{0E69F9B1-7715-4AA9-85DE-088DAC02C09A}" destId="{917F0163-3B31-49D3-8883-1081FE95606A}" srcOrd="8" destOrd="0" presId="urn:microsoft.com/office/officeart/2005/8/layout/default"/>
    <dgm:cxn modelId="{39F4DB2C-7B24-457D-9734-3640EB5B2DA0}" type="presParOf" srcId="{0E69F9B1-7715-4AA9-85DE-088DAC02C09A}" destId="{AD7F7637-08A3-4CFF-AF81-E0F5F4E959B1}" srcOrd="9" destOrd="0" presId="urn:microsoft.com/office/officeart/2005/8/layout/default"/>
    <dgm:cxn modelId="{47806F4C-B5B5-4A37-A049-101EE5DFE6F6}" type="presParOf" srcId="{0E69F9B1-7715-4AA9-85DE-088DAC02C09A}" destId="{57F738D1-22F0-4A7C-B2D6-EE097D0F1B9F}" srcOrd="10" destOrd="0" presId="urn:microsoft.com/office/officeart/2005/8/layout/default"/>
    <dgm:cxn modelId="{D52F1956-46CA-4EF7-9ECA-9FA43A190414}" type="presParOf" srcId="{0E69F9B1-7715-4AA9-85DE-088DAC02C09A}" destId="{651B5515-1A98-4249-9815-DE9EB99B98E1}" srcOrd="11" destOrd="0" presId="urn:microsoft.com/office/officeart/2005/8/layout/default"/>
    <dgm:cxn modelId="{DBB452C4-3966-4AE5-9496-B5BC65177A49}" type="presParOf" srcId="{0E69F9B1-7715-4AA9-85DE-088DAC02C09A}" destId="{3E2CDD39-7198-4C5A-B257-9B6C21730649}" srcOrd="12" destOrd="0" presId="urn:microsoft.com/office/officeart/2005/8/layout/default"/>
    <dgm:cxn modelId="{DCAB4848-5C4A-43EF-958E-D54100F529AE}" type="presParOf" srcId="{0E69F9B1-7715-4AA9-85DE-088DAC02C09A}" destId="{7CD3BDB6-63E6-41C0-BDD2-D0BD7E76C9D7}" srcOrd="13" destOrd="0" presId="urn:microsoft.com/office/officeart/2005/8/layout/default"/>
    <dgm:cxn modelId="{4A60C3C0-47D9-4AF6-85BE-E438FAAC161E}" type="presParOf" srcId="{0E69F9B1-7715-4AA9-85DE-088DAC02C09A}" destId="{8F9342C7-1BF2-4C6F-BBE1-B660E052F471}" srcOrd="14" destOrd="0" presId="urn:microsoft.com/office/officeart/2005/8/layout/default"/>
    <dgm:cxn modelId="{0737FE15-EB60-46C0-84A5-0CD88AAE8772}" type="presParOf" srcId="{0E69F9B1-7715-4AA9-85DE-088DAC02C09A}" destId="{28DC8A2E-030A-4B2C-9C09-3942DD738137}" srcOrd="15" destOrd="0" presId="urn:microsoft.com/office/officeart/2005/8/layout/default"/>
    <dgm:cxn modelId="{55117D3B-4106-4E36-9AE7-D45CF203AC71}" type="presParOf" srcId="{0E69F9B1-7715-4AA9-85DE-088DAC02C09A}" destId="{6F75DE2D-E1CD-4396-8246-2F935287287F}" srcOrd="16" destOrd="0" presId="urn:microsoft.com/office/officeart/2005/8/layout/default"/>
    <dgm:cxn modelId="{FD7FED3C-A71B-44AC-8C43-D351E1D88061}" type="presParOf" srcId="{0E69F9B1-7715-4AA9-85DE-088DAC02C09A}" destId="{23835E47-3D36-4E57-B552-8BC9B02773F4}" srcOrd="17" destOrd="0" presId="urn:microsoft.com/office/officeart/2005/8/layout/default"/>
    <dgm:cxn modelId="{E4E11FD1-1518-48F2-B602-AC34F9CE4193}" type="presParOf" srcId="{0E69F9B1-7715-4AA9-85DE-088DAC02C09A}" destId="{93480874-C1E5-4ADC-82E3-FCA7E25B7A4F}" srcOrd="18" destOrd="0" presId="urn:microsoft.com/office/officeart/2005/8/layout/default"/>
    <dgm:cxn modelId="{BA37541C-67F3-4BFD-8000-E23307A1C320}" type="presParOf" srcId="{0E69F9B1-7715-4AA9-85DE-088DAC02C09A}" destId="{30C9276F-C634-49E2-B045-BD36CF970D4C}" srcOrd="19" destOrd="0" presId="urn:microsoft.com/office/officeart/2005/8/layout/default"/>
    <dgm:cxn modelId="{AAE0A9F5-565B-4707-A012-09D890D6B084}" type="presParOf" srcId="{0E69F9B1-7715-4AA9-85DE-088DAC02C09A}" destId="{347E42B5-59BE-433C-9CD8-F512C8B78FED}" srcOrd="20" destOrd="0" presId="urn:microsoft.com/office/officeart/2005/8/layout/default"/>
    <dgm:cxn modelId="{81D337F1-745A-455F-BCFF-5D551C808C19}" type="presParOf" srcId="{0E69F9B1-7715-4AA9-85DE-088DAC02C09A}" destId="{C44D338A-EDAB-46AD-84EA-7F9120D44898}" srcOrd="21" destOrd="0" presId="urn:microsoft.com/office/officeart/2005/8/layout/default"/>
    <dgm:cxn modelId="{3A4DF847-3030-45D4-9E4A-86BE4325749D}" type="presParOf" srcId="{0E69F9B1-7715-4AA9-85DE-088DAC02C09A}" destId="{3C2CF48A-ABDA-4998-BA9A-3534FFFF068C}" srcOrd="22" destOrd="0" presId="urn:microsoft.com/office/officeart/2005/8/layout/default"/>
    <dgm:cxn modelId="{BED066F0-90B6-44D4-8823-0F71BA8119F0}" type="presParOf" srcId="{0E69F9B1-7715-4AA9-85DE-088DAC02C09A}" destId="{A1238E41-F98D-4D15-A1F7-A577C625A535}" srcOrd="23" destOrd="0" presId="urn:microsoft.com/office/officeart/2005/8/layout/default"/>
    <dgm:cxn modelId="{32B4C5F7-92B5-4383-B6BF-34CE2BC22B66}" type="presParOf" srcId="{0E69F9B1-7715-4AA9-85DE-088DAC02C09A}" destId="{386C3759-D39C-4CF0-A555-5ACCDF68B5D6}"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206E1-8D24-415A-BED4-50D52A4F29A5}">
      <dsp:nvSpPr>
        <dsp:cNvPr id="0" name=""/>
        <dsp:cNvSpPr/>
      </dsp:nvSpPr>
      <dsp:spPr>
        <a:xfrm>
          <a:off x="3594" y="229666"/>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Predictive &amp; Preventive Maintenance</a:t>
          </a:r>
          <a:endParaRPr lang="en-US" sz="1800" kern="1200" dirty="0"/>
        </a:p>
      </dsp:txBody>
      <dsp:txXfrm>
        <a:off x="3594" y="229666"/>
        <a:ext cx="1946002" cy="1167601"/>
      </dsp:txXfrm>
    </dsp:sp>
    <dsp:sp modelId="{9EE81CC0-506E-4343-A7AF-350901E9D957}">
      <dsp:nvSpPr>
        <dsp:cNvPr id="0" name=""/>
        <dsp:cNvSpPr/>
      </dsp:nvSpPr>
      <dsp:spPr>
        <a:xfrm>
          <a:off x="2144196" y="229666"/>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Demand forecasting &amp; Inventory Optimization</a:t>
          </a:r>
          <a:endParaRPr lang="en-US" sz="1800" kern="1200" dirty="0"/>
        </a:p>
      </dsp:txBody>
      <dsp:txXfrm>
        <a:off x="2144196" y="229666"/>
        <a:ext cx="1946002" cy="1167601"/>
      </dsp:txXfrm>
    </dsp:sp>
    <dsp:sp modelId="{3F452BFA-1394-4546-B6DF-4AF6F18745E5}">
      <dsp:nvSpPr>
        <dsp:cNvPr id="0" name=""/>
        <dsp:cNvSpPr/>
      </dsp:nvSpPr>
      <dsp:spPr>
        <a:xfrm>
          <a:off x="4284798" y="229666"/>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Computer Vision in Manufacturing</a:t>
          </a:r>
          <a:endParaRPr lang="en-US" sz="1800" kern="1200" dirty="0"/>
        </a:p>
      </dsp:txBody>
      <dsp:txXfrm>
        <a:off x="4284798" y="229666"/>
        <a:ext cx="1946002" cy="1167601"/>
      </dsp:txXfrm>
    </dsp:sp>
    <dsp:sp modelId="{706BAC44-4AFC-40D1-9357-5E9F9BAE212B}">
      <dsp:nvSpPr>
        <dsp:cNvPr id="0" name=""/>
        <dsp:cNvSpPr/>
      </dsp:nvSpPr>
      <dsp:spPr>
        <a:xfrm>
          <a:off x="6425401" y="229666"/>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Manufacturing Chat bot</a:t>
          </a:r>
          <a:endParaRPr lang="en-US" sz="1800" kern="1200" dirty="0"/>
        </a:p>
      </dsp:txBody>
      <dsp:txXfrm>
        <a:off x="6425401" y="229666"/>
        <a:ext cx="1946002" cy="1167601"/>
      </dsp:txXfrm>
    </dsp:sp>
    <dsp:sp modelId="{917F0163-3B31-49D3-8883-1081FE95606A}">
      <dsp:nvSpPr>
        <dsp:cNvPr id="0" name=""/>
        <dsp:cNvSpPr/>
      </dsp:nvSpPr>
      <dsp:spPr>
        <a:xfrm>
          <a:off x="8566003" y="229666"/>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Warranty analysis</a:t>
          </a:r>
          <a:endParaRPr lang="en-US" sz="1800" kern="1200" dirty="0"/>
        </a:p>
      </dsp:txBody>
      <dsp:txXfrm>
        <a:off x="8566003" y="229666"/>
        <a:ext cx="1946002" cy="1167601"/>
      </dsp:txXfrm>
    </dsp:sp>
    <dsp:sp modelId="{57F738D1-22F0-4A7C-B2D6-EE097D0F1B9F}">
      <dsp:nvSpPr>
        <dsp:cNvPr id="0" name=""/>
        <dsp:cNvSpPr/>
      </dsp:nvSpPr>
      <dsp:spPr>
        <a:xfrm>
          <a:off x="3594" y="1591868"/>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Lean Manufacturing with AI</a:t>
          </a:r>
          <a:endParaRPr lang="en-US" sz="1800" kern="1200" dirty="0"/>
        </a:p>
      </dsp:txBody>
      <dsp:txXfrm>
        <a:off x="3594" y="1591868"/>
        <a:ext cx="1946002" cy="1167601"/>
      </dsp:txXfrm>
    </dsp:sp>
    <dsp:sp modelId="{3E2CDD39-7198-4C5A-B257-9B6C21730649}">
      <dsp:nvSpPr>
        <dsp:cNvPr id="0" name=""/>
        <dsp:cNvSpPr/>
      </dsp:nvSpPr>
      <dsp:spPr>
        <a:xfrm>
          <a:off x="2144196" y="1591868"/>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Tracking Manufacturing Overhead</a:t>
          </a:r>
          <a:endParaRPr lang="en-US" sz="1800" kern="1200" dirty="0"/>
        </a:p>
      </dsp:txBody>
      <dsp:txXfrm>
        <a:off x="2144196" y="1591868"/>
        <a:ext cx="1946002" cy="1167601"/>
      </dsp:txXfrm>
    </dsp:sp>
    <dsp:sp modelId="{8F9342C7-1BF2-4C6F-BBE1-B660E052F471}">
      <dsp:nvSpPr>
        <dsp:cNvPr id="0" name=""/>
        <dsp:cNvSpPr/>
      </dsp:nvSpPr>
      <dsp:spPr>
        <a:xfrm>
          <a:off x="4284798" y="1591868"/>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Testing and Simulation of new Manufacturing Processes</a:t>
          </a:r>
          <a:endParaRPr lang="en-US" sz="1800" kern="1200" dirty="0"/>
        </a:p>
      </dsp:txBody>
      <dsp:txXfrm>
        <a:off x="4284798" y="1591868"/>
        <a:ext cx="1946002" cy="1167601"/>
      </dsp:txXfrm>
    </dsp:sp>
    <dsp:sp modelId="{6F75DE2D-E1CD-4396-8246-2F935287287F}">
      <dsp:nvSpPr>
        <dsp:cNvPr id="0" name=""/>
        <dsp:cNvSpPr/>
      </dsp:nvSpPr>
      <dsp:spPr>
        <a:xfrm>
          <a:off x="6425401" y="1591868"/>
          <a:ext cx="1946002" cy="11676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Pricing Optimization in Manufacturing</a:t>
          </a:r>
          <a:endParaRPr lang="en-US" sz="1800" kern="1200" dirty="0"/>
        </a:p>
      </dsp:txBody>
      <dsp:txXfrm>
        <a:off x="6425401" y="1591868"/>
        <a:ext cx="1946002" cy="1167601"/>
      </dsp:txXfrm>
    </dsp:sp>
    <dsp:sp modelId="{93480874-C1E5-4ADC-82E3-FCA7E25B7A4F}">
      <dsp:nvSpPr>
        <dsp:cNvPr id="0" name=""/>
        <dsp:cNvSpPr/>
      </dsp:nvSpPr>
      <dsp:spPr>
        <a:xfrm>
          <a:off x="8566003" y="1591868"/>
          <a:ext cx="1946002" cy="11676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Build to order configurations in Manufacturing</a:t>
          </a:r>
          <a:endParaRPr lang="en-US" sz="1800" kern="1200" dirty="0"/>
        </a:p>
      </dsp:txBody>
      <dsp:txXfrm>
        <a:off x="8566003" y="1591868"/>
        <a:ext cx="1946002" cy="1167601"/>
      </dsp:txXfrm>
    </dsp:sp>
    <dsp:sp modelId="{347E42B5-59BE-433C-9CD8-F512C8B78FED}">
      <dsp:nvSpPr>
        <dsp:cNvPr id="0" name=""/>
        <dsp:cNvSpPr/>
      </dsp:nvSpPr>
      <dsp:spPr>
        <a:xfrm>
          <a:off x="2144196" y="2954069"/>
          <a:ext cx="1946002" cy="11676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Customer analytics in Manufacturing</a:t>
          </a:r>
          <a:endParaRPr lang="en-US" sz="1800" kern="1200" dirty="0"/>
        </a:p>
      </dsp:txBody>
      <dsp:txXfrm>
        <a:off x="2144196" y="2954069"/>
        <a:ext cx="1946002" cy="1167601"/>
      </dsp:txXfrm>
    </dsp:sp>
    <dsp:sp modelId="{3C2CF48A-ABDA-4998-BA9A-3534FFFF068C}">
      <dsp:nvSpPr>
        <dsp:cNvPr id="0" name=""/>
        <dsp:cNvSpPr/>
      </dsp:nvSpPr>
      <dsp:spPr>
        <a:xfrm>
          <a:off x="4284798" y="29540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Text Analysis in Manufacturing</a:t>
          </a:r>
          <a:endParaRPr lang="en-US" sz="1800" kern="1200" dirty="0"/>
        </a:p>
      </dsp:txBody>
      <dsp:txXfrm>
        <a:off x="4284798" y="2954069"/>
        <a:ext cx="1946002" cy="1167601"/>
      </dsp:txXfrm>
    </dsp:sp>
    <dsp:sp modelId="{386C3759-D39C-4CF0-A555-5ACCDF68B5D6}">
      <dsp:nvSpPr>
        <dsp:cNvPr id="0" name=""/>
        <dsp:cNvSpPr/>
      </dsp:nvSpPr>
      <dsp:spPr>
        <a:xfrm>
          <a:off x="6425401" y="2954069"/>
          <a:ext cx="1946002" cy="11676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Logistics in Manufacturing</a:t>
          </a:r>
          <a:endParaRPr lang="en-US" sz="1800" kern="1200" dirty="0"/>
        </a:p>
      </dsp:txBody>
      <dsp:txXfrm>
        <a:off x="6425401" y="2954069"/>
        <a:ext cx="1946002" cy="11676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5F123-C0FF-4EF8-B2DC-CACF293BF0E7}" type="datetimeFigureOut">
              <a:rPr lang="en-US" smtClean="0"/>
              <a:t>6/27/2019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3B018F-7551-4302-8783-A17CA30597FC}" type="slidenum">
              <a:rPr lang="en-US" smtClean="0"/>
              <a:t>‹#›</a:t>
            </a:fld>
            <a:endParaRPr lang="en-US"/>
          </a:p>
        </p:txBody>
      </p:sp>
    </p:spTree>
    <p:extLst>
      <p:ext uri="{BB962C8B-B14F-4D97-AF65-F5344CB8AC3E}">
        <p14:creationId xmlns:p14="http://schemas.microsoft.com/office/powerpoint/2010/main" val="2337279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alesforce.com/blog/2018/12/what-is-the-fourth-industrial-revolution-4IR.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https://www.salesforce.com/blog/2018/12/what-is-the-fourth-industrial-revolution-4IR.html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4342A4-12DF-4745-B2FA-53C430C96A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880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4342A4-12DF-4745-B2FA-53C430C96A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665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4342A4-12DF-4745-B2FA-53C430C96A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030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4342A4-12DF-4745-B2FA-53C430C96A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859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2D80-4885-47AA-B457-D4B04DAF97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2FFF05-5F36-49B5-B642-80F3E135B8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35DCF2-4FE8-46BE-BDF0-4FAD7234D0A6}"/>
              </a:ext>
            </a:extLst>
          </p:cNvPr>
          <p:cNvSpPr>
            <a:spLocks noGrp="1"/>
          </p:cNvSpPr>
          <p:nvPr>
            <p:ph type="dt" sz="half" idx="10"/>
          </p:nvPr>
        </p:nvSpPr>
        <p:spPr/>
        <p:txBody>
          <a:bodyPr/>
          <a:lstStyle/>
          <a:p>
            <a:fld id="{C3B8D35D-B410-4649-9667-24A3C3CA43E4}" type="datetimeFigureOut">
              <a:rPr lang="en-US" smtClean="0"/>
              <a:t>6/27/2019</a:t>
            </a:fld>
            <a:endParaRPr lang="en-US"/>
          </a:p>
        </p:txBody>
      </p:sp>
      <p:sp>
        <p:nvSpPr>
          <p:cNvPr id="5" name="Footer Placeholder 4">
            <a:extLst>
              <a:ext uri="{FF2B5EF4-FFF2-40B4-BE49-F238E27FC236}">
                <a16:creationId xmlns:a16="http://schemas.microsoft.com/office/drawing/2014/main" id="{A14D1270-E7E2-4BA0-BC93-594F449A4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1488EC-658D-43AD-A3AA-5ECF29C5C550}"/>
              </a:ext>
            </a:extLst>
          </p:cNvPr>
          <p:cNvSpPr>
            <a:spLocks noGrp="1"/>
          </p:cNvSpPr>
          <p:nvPr>
            <p:ph type="sldNum" sz="quarter" idx="12"/>
          </p:nvPr>
        </p:nvSpPr>
        <p:spPr/>
        <p:txBody>
          <a:bodyPr/>
          <a:lstStyle/>
          <a:p>
            <a:fld id="{CAE4A687-1668-4B8E-BDCB-A265BF09FDC5}" type="slidenum">
              <a:rPr lang="en-US" smtClean="0"/>
              <a:t>‹#›</a:t>
            </a:fld>
            <a:endParaRPr lang="en-US"/>
          </a:p>
        </p:txBody>
      </p:sp>
    </p:spTree>
    <p:extLst>
      <p:ext uri="{BB962C8B-B14F-4D97-AF65-F5344CB8AC3E}">
        <p14:creationId xmlns:p14="http://schemas.microsoft.com/office/powerpoint/2010/main" val="110212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D21D-8D24-4461-B590-834F57355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1B6191-9CBB-49C9-A7CF-B4F6A05BEE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A96EE-56FB-41CB-88A8-9F79D6DBA55E}"/>
              </a:ext>
            </a:extLst>
          </p:cNvPr>
          <p:cNvSpPr>
            <a:spLocks noGrp="1"/>
          </p:cNvSpPr>
          <p:nvPr>
            <p:ph type="dt" sz="half" idx="10"/>
          </p:nvPr>
        </p:nvSpPr>
        <p:spPr/>
        <p:txBody>
          <a:bodyPr/>
          <a:lstStyle/>
          <a:p>
            <a:fld id="{C3B8D35D-B410-4649-9667-24A3C3CA43E4}" type="datetimeFigureOut">
              <a:rPr lang="en-US" smtClean="0"/>
              <a:t>6/27/2019</a:t>
            </a:fld>
            <a:endParaRPr lang="en-US"/>
          </a:p>
        </p:txBody>
      </p:sp>
      <p:sp>
        <p:nvSpPr>
          <p:cNvPr id="5" name="Footer Placeholder 4">
            <a:extLst>
              <a:ext uri="{FF2B5EF4-FFF2-40B4-BE49-F238E27FC236}">
                <a16:creationId xmlns:a16="http://schemas.microsoft.com/office/drawing/2014/main" id="{379BACB3-644B-4A4A-B9E9-946EF57E1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2837C-14C5-4CBE-9CD2-DC85EF1A0ADF}"/>
              </a:ext>
            </a:extLst>
          </p:cNvPr>
          <p:cNvSpPr>
            <a:spLocks noGrp="1"/>
          </p:cNvSpPr>
          <p:nvPr>
            <p:ph type="sldNum" sz="quarter" idx="12"/>
          </p:nvPr>
        </p:nvSpPr>
        <p:spPr/>
        <p:txBody>
          <a:bodyPr/>
          <a:lstStyle/>
          <a:p>
            <a:fld id="{CAE4A687-1668-4B8E-BDCB-A265BF09FDC5}" type="slidenum">
              <a:rPr lang="en-US" smtClean="0"/>
              <a:t>‹#›</a:t>
            </a:fld>
            <a:endParaRPr lang="en-US"/>
          </a:p>
        </p:txBody>
      </p:sp>
    </p:spTree>
    <p:extLst>
      <p:ext uri="{BB962C8B-B14F-4D97-AF65-F5344CB8AC3E}">
        <p14:creationId xmlns:p14="http://schemas.microsoft.com/office/powerpoint/2010/main" val="195423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57D4F0-CA73-49A6-A59D-3B7BDAAA92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3C485D-BBE5-4CA2-932F-9980AC06017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243E44-5C4A-47A5-B71E-41D9CFFEEF52}"/>
              </a:ext>
            </a:extLst>
          </p:cNvPr>
          <p:cNvSpPr>
            <a:spLocks noGrp="1"/>
          </p:cNvSpPr>
          <p:nvPr>
            <p:ph type="dt" sz="half" idx="10"/>
          </p:nvPr>
        </p:nvSpPr>
        <p:spPr/>
        <p:txBody>
          <a:bodyPr/>
          <a:lstStyle/>
          <a:p>
            <a:fld id="{C3B8D35D-B410-4649-9667-24A3C3CA43E4}" type="datetimeFigureOut">
              <a:rPr lang="en-US" smtClean="0"/>
              <a:t>6/27/2019</a:t>
            </a:fld>
            <a:endParaRPr lang="en-US"/>
          </a:p>
        </p:txBody>
      </p:sp>
      <p:sp>
        <p:nvSpPr>
          <p:cNvPr id="5" name="Footer Placeholder 4">
            <a:extLst>
              <a:ext uri="{FF2B5EF4-FFF2-40B4-BE49-F238E27FC236}">
                <a16:creationId xmlns:a16="http://schemas.microsoft.com/office/drawing/2014/main" id="{4720AE41-D581-490F-8557-62FC2B2033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B4638-8EEB-4AC5-A005-014C4BFAB4C0}"/>
              </a:ext>
            </a:extLst>
          </p:cNvPr>
          <p:cNvSpPr>
            <a:spLocks noGrp="1"/>
          </p:cNvSpPr>
          <p:nvPr>
            <p:ph type="sldNum" sz="quarter" idx="12"/>
          </p:nvPr>
        </p:nvSpPr>
        <p:spPr/>
        <p:txBody>
          <a:bodyPr/>
          <a:lstStyle/>
          <a:p>
            <a:fld id="{CAE4A687-1668-4B8E-BDCB-A265BF09FDC5}" type="slidenum">
              <a:rPr lang="en-US" smtClean="0"/>
              <a:t>‹#›</a:t>
            </a:fld>
            <a:endParaRPr lang="en-US"/>
          </a:p>
        </p:txBody>
      </p:sp>
    </p:spTree>
    <p:extLst>
      <p:ext uri="{BB962C8B-B14F-4D97-AF65-F5344CB8AC3E}">
        <p14:creationId xmlns:p14="http://schemas.microsoft.com/office/powerpoint/2010/main" val="1101205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220CD-C421-4E48-A13E-5A5ACA62E7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6AAE59-C1A0-442B-8F24-52C479B81F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AFFFAC-40C3-439A-B4B7-0F9EC1C192C0}"/>
              </a:ext>
            </a:extLst>
          </p:cNvPr>
          <p:cNvSpPr>
            <a:spLocks noGrp="1"/>
          </p:cNvSpPr>
          <p:nvPr>
            <p:ph type="dt" sz="half" idx="10"/>
          </p:nvPr>
        </p:nvSpPr>
        <p:spPr/>
        <p:txBody>
          <a:bodyPr/>
          <a:lstStyle/>
          <a:p>
            <a:fld id="{C3B8D35D-B410-4649-9667-24A3C3CA43E4}" type="datetimeFigureOut">
              <a:rPr lang="en-US" smtClean="0"/>
              <a:t>6/27/2019</a:t>
            </a:fld>
            <a:endParaRPr lang="en-US"/>
          </a:p>
        </p:txBody>
      </p:sp>
      <p:sp>
        <p:nvSpPr>
          <p:cNvPr id="5" name="Footer Placeholder 4">
            <a:extLst>
              <a:ext uri="{FF2B5EF4-FFF2-40B4-BE49-F238E27FC236}">
                <a16:creationId xmlns:a16="http://schemas.microsoft.com/office/drawing/2014/main" id="{2BFA3EE2-FECB-4D82-88CE-DBDD8830B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19C81-A79F-447C-AE20-DB316875C43F}"/>
              </a:ext>
            </a:extLst>
          </p:cNvPr>
          <p:cNvSpPr>
            <a:spLocks noGrp="1"/>
          </p:cNvSpPr>
          <p:nvPr>
            <p:ph type="sldNum" sz="quarter" idx="12"/>
          </p:nvPr>
        </p:nvSpPr>
        <p:spPr/>
        <p:txBody>
          <a:bodyPr/>
          <a:lstStyle/>
          <a:p>
            <a:fld id="{CAE4A687-1668-4B8E-BDCB-A265BF09FDC5}" type="slidenum">
              <a:rPr lang="en-US" smtClean="0"/>
              <a:t>‹#›</a:t>
            </a:fld>
            <a:endParaRPr lang="en-US"/>
          </a:p>
        </p:txBody>
      </p:sp>
    </p:spTree>
    <p:extLst>
      <p:ext uri="{BB962C8B-B14F-4D97-AF65-F5344CB8AC3E}">
        <p14:creationId xmlns:p14="http://schemas.microsoft.com/office/powerpoint/2010/main" val="1352936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7D760-A122-40F7-943A-E7305D2FF2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F5CD31-33EF-46B5-8BF6-124F967C7E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7E46A83-8636-4C81-9D61-4F1314BDA08B}"/>
              </a:ext>
            </a:extLst>
          </p:cNvPr>
          <p:cNvSpPr>
            <a:spLocks noGrp="1"/>
          </p:cNvSpPr>
          <p:nvPr>
            <p:ph type="dt" sz="half" idx="10"/>
          </p:nvPr>
        </p:nvSpPr>
        <p:spPr/>
        <p:txBody>
          <a:bodyPr/>
          <a:lstStyle/>
          <a:p>
            <a:fld id="{C3B8D35D-B410-4649-9667-24A3C3CA43E4}" type="datetimeFigureOut">
              <a:rPr lang="en-US" smtClean="0"/>
              <a:t>6/27/2019</a:t>
            </a:fld>
            <a:endParaRPr lang="en-US"/>
          </a:p>
        </p:txBody>
      </p:sp>
      <p:sp>
        <p:nvSpPr>
          <p:cNvPr id="5" name="Footer Placeholder 4">
            <a:extLst>
              <a:ext uri="{FF2B5EF4-FFF2-40B4-BE49-F238E27FC236}">
                <a16:creationId xmlns:a16="http://schemas.microsoft.com/office/drawing/2014/main" id="{AAB684D8-5E6D-4610-B79C-CA862BD14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60881F-1EDD-40DA-9ECE-D65BFF8BDE32}"/>
              </a:ext>
            </a:extLst>
          </p:cNvPr>
          <p:cNvSpPr>
            <a:spLocks noGrp="1"/>
          </p:cNvSpPr>
          <p:nvPr>
            <p:ph type="sldNum" sz="quarter" idx="12"/>
          </p:nvPr>
        </p:nvSpPr>
        <p:spPr/>
        <p:txBody>
          <a:bodyPr/>
          <a:lstStyle/>
          <a:p>
            <a:fld id="{CAE4A687-1668-4B8E-BDCB-A265BF09FDC5}" type="slidenum">
              <a:rPr lang="en-US" smtClean="0"/>
              <a:t>‹#›</a:t>
            </a:fld>
            <a:endParaRPr lang="en-US"/>
          </a:p>
        </p:txBody>
      </p:sp>
    </p:spTree>
    <p:extLst>
      <p:ext uri="{BB962C8B-B14F-4D97-AF65-F5344CB8AC3E}">
        <p14:creationId xmlns:p14="http://schemas.microsoft.com/office/powerpoint/2010/main" val="3205379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8A3E9-4649-4E14-83F9-33F1B422B1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10F2A8-7660-4A07-92B1-791AE7D5D3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75FC7F-3947-4AF0-9BE0-A70A3D8576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F9E5DF-36DF-43C6-8E80-4BF1D880B0DA}"/>
              </a:ext>
            </a:extLst>
          </p:cNvPr>
          <p:cNvSpPr>
            <a:spLocks noGrp="1"/>
          </p:cNvSpPr>
          <p:nvPr>
            <p:ph type="dt" sz="half" idx="10"/>
          </p:nvPr>
        </p:nvSpPr>
        <p:spPr/>
        <p:txBody>
          <a:bodyPr/>
          <a:lstStyle/>
          <a:p>
            <a:fld id="{C3B8D35D-B410-4649-9667-24A3C3CA43E4}" type="datetimeFigureOut">
              <a:rPr lang="en-US" smtClean="0"/>
              <a:t>6/27/2019</a:t>
            </a:fld>
            <a:endParaRPr lang="en-US"/>
          </a:p>
        </p:txBody>
      </p:sp>
      <p:sp>
        <p:nvSpPr>
          <p:cNvPr id="6" name="Footer Placeholder 5">
            <a:extLst>
              <a:ext uri="{FF2B5EF4-FFF2-40B4-BE49-F238E27FC236}">
                <a16:creationId xmlns:a16="http://schemas.microsoft.com/office/drawing/2014/main" id="{4932AC5F-8739-4FE9-96A3-92A2BC26A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51188C-885F-4B56-B5CD-D4A4A8DDDE83}"/>
              </a:ext>
            </a:extLst>
          </p:cNvPr>
          <p:cNvSpPr>
            <a:spLocks noGrp="1"/>
          </p:cNvSpPr>
          <p:nvPr>
            <p:ph type="sldNum" sz="quarter" idx="12"/>
          </p:nvPr>
        </p:nvSpPr>
        <p:spPr/>
        <p:txBody>
          <a:bodyPr/>
          <a:lstStyle/>
          <a:p>
            <a:fld id="{CAE4A687-1668-4B8E-BDCB-A265BF09FDC5}" type="slidenum">
              <a:rPr lang="en-US" smtClean="0"/>
              <a:t>‹#›</a:t>
            </a:fld>
            <a:endParaRPr lang="en-US"/>
          </a:p>
        </p:txBody>
      </p:sp>
    </p:spTree>
    <p:extLst>
      <p:ext uri="{BB962C8B-B14F-4D97-AF65-F5344CB8AC3E}">
        <p14:creationId xmlns:p14="http://schemas.microsoft.com/office/powerpoint/2010/main" val="1840918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7996-F90A-476F-95D4-94C093ED22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3E600E-0580-48CC-AC4E-FF2753A29C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D48115-3FCF-4ECF-9C64-CEF4006AF3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5E5902-6614-4CD0-B2D1-582DD40C9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13A289-1616-4E96-8A60-0C4CD51FC9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E7DC8-34A7-4B6E-8125-DE42EAA63A20}"/>
              </a:ext>
            </a:extLst>
          </p:cNvPr>
          <p:cNvSpPr>
            <a:spLocks noGrp="1"/>
          </p:cNvSpPr>
          <p:nvPr>
            <p:ph type="dt" sz="half" idx="10"/>
          </p:nvPr>
        </p:nvSpPr>
        <p:spPr/>
        <p:txBody>
          <a:bodyPr/>
          <a:lstStyle/>
          <a:p>
            <a:fld id="{C3B8D35D-B410-4649-9667-24A3C3CA43E4}" type="datetimeFigureOut">
              <a:rPr lang="en-US" smtClean="0"/>
              <a:t>6/27/2019</a:t>
            </a:fld>
            <a:endParaRPr lang="en-US"/>
          </a:p>
        </p:txBody>
      </p:sp>
      <p:sp>
        <p:nvSpPr>
          <p:cNvPr id="8" name="Footer Placeholder 7">
            <a:extLst>
              <a:ext uri="{FF2B5EF4-FFF2-40B4-BE49-F238E27FC236}">
                <a16:creationId xmlns:a16="http://schemas.microsoft.com/office/drawing/2014/main" id="{6033EE31-5077-43DD-94F3-1A615DF48D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72D153-4DD7-42DD-939D-FD4F9D48E805}"/>
              </a:ext>
            </a:extLst>
          </p:cNvPr>
          <p:cNvSpPr>
            <a:spLocks noGrp="1"/>
          </p:cNvSpPr>
          <p:nvPr>
            <p:ph type="sldNum" sz="quarter" idx="12"/>
          </p:nvPr>
        </p:nvSpPr>
        <p:spPr/>
        <p:txBody>
          <a:bodyPr/>
          <a:lstStyle/>
          <a:p>
            <a:fld id="{CAE4A687-1668-4B8E-BDCB-A265BF09FDC5}" type="slidenum">
              <a:rPr lang="en-US" smtClean="0"/>
              <a:t>‹#›</a:t>
            </a:fld>
            <a:endParaRPr lang="en-US"/>
          </a:p>
        </p:txBody>
      </p:sp>
    </p:spTree>
    <p:extLst>
      <p:ext uri="{BB962C8B-B14F-4D97-AF65-F5344CB8AC3E}">
        <p14:creationId xmlns:p14="http://schemas.microsoft.com/office/powerpoint/2010/main" val="1427456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7F8B-E9F7-42C9-9B98-329288C218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539687-F755-4113-8107-C1D6008E8D26}"/>
              </a:ext>
            </a:extLst>
          </p:cNvPr>
          <p:cNvSpPr>
            <a:spLocks noGrp="1"/>
          </p:cNvSpPr>
          <p:nvPr>
            <p:ph type="dt" sz="half" idx="10"/>
          </p:nvPr>
        </p:nvSpPr>
        <p:spPr/>
        <p:txBody>
          <a:bodyPr/>
          <a:lstStyle/>
          <a:p>
            <a:fld id="{C3B8D35D-B410-4649-9667-24A3C3CA43E4}" type="datetimeFigureOut">
              <a:rPr lang="en-US" smtClean="0"/>
              <a:t>6/27/2019</a:t>
            </a:fld>
            <a:endParaRPr lang="en-US"/>
          </a:p>
        </p:txBody>
      </p:sp>
      <p:sp>
        <p:nvSpPr>
          <p:cNvPr id="4" name="Footer Placeholder 3">
            <a:extLst>
              <a:ext uri="{FF2B5EF4-FFF2-40B4-BE49-F238E27FC236}">
                <a16:creationId xmlns:a16="http://schemas.microsoft.com/office/drawing/2014/main" id="{F7EE17F2-39CE-43C0-9F69-0B1594671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0A1156-3BA2-4FCF-8E5E-5D4EE1344B92}"/>
              </a:ext>
            </a:extLst>
          </p:cNvPr>
          <p:cNvSpPr>
            <a:spLocks noGrp="1"/>
          </p:cNvSpPr>
          <p:nvPr>
            <p:ph type="sldNum" sz="quarter" idx="12"/>
          </p:nvPr>
        </p:nvSpPr>
        <p:spPr/>
        <p:txBody>
          <a:bodyPr/>
          <a:lstStyle/>
          <a:p>
            <a:fld id="{CAE4A687-1668-4B8E-BDCB-A265BF09FDC5}" type="slidenum">
              <a:rPr lang="en-US" smtClean="0"/>
              <a:t>‹#›</a:t>
            </a:fld>
            <a:endParaRPr lang="en-US"/>
          </a:p>
        </p:txBody>
      </p:sp>
    </p:spTree>
    <p:extLst>
      <p:ext uri="{BB962C8B-B14F-4D97-AF65-F5344CB8AC3E}">
        <p14:creationId xmlns:p14="http://schemas.microsoft.com/office/powerpoint/2010/main" val="2580407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215BE-AF48-4894-8422-87F7AFECF364}"/>
              </a:ext>
            </a:extLst>
          </p:cNvPr>
          <p:cNvSpPr>
            <a:spLocks noGrp="1"/>
          </p:cNvSpPr>
          <p:nvPr>
            <p:ph type="dt" sz="half" idx="10"/>
          </p:nvPr>
        </p:nvSpPr>
        <p:spPr/>
        <p:txBody>
          <a:bodyPr/>
          <a:lstStyle/>
          <a:p>
            <a:fld id="{C3B8D35D-B410-4649-9667-24A3C3CA43E4}" type="datetimeFigureOut">
              <a:rPr lang="en-US" smtClean="0"/>
              <a:t>6/27/2019</a:t>
            </a:fld>
            <a:endParaRPr lang="en-US"/>
          </a:p>
        </p:txBody>
      </p:sp>
      <p:sp>
        <p:nvSpPr>
          <p:cNvPr id="3" name="Footer Placeholder 2">
            <a:extLst>
              <a:ext uri="{FF2B5EF4-FFF2-40B4-BE49-F238E27FC236}">
                <a16:creationId xmlns:a16="http://schemas.microsoft.com/office/drawing/2014/main" id="{BC75E3A5-D235-4802-858B-B7B7BA2D84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B9E095-ADFD-4E6E-A240-C87EDDC4943E}"/>
              </a:ext>
            </a:extLst>
          </p:cNvPr>
          <p:cNvSpPr>
            <a:spLocks noGrp="1"/>
          </p:cNvSpPr>
          <p:nvPr>
            <p:ph type="sldNum" sz="quarter" idx="12"/>
          </p:nvPr>
        </p:nvSpPr>
        <p:spPr/>
        <p:txBody>
          <a:bodyPr/>
          <a:lstStyle/>
          <a:p>
            <a:fld id="{CAE4A687-1668-4B8E-BDCB-A265BF09FDC5}" type="slidenum">
              <a:rPr lang="en-US" smtClean="0"/>
              <a:t>‹#›</a:t>
            </a:fld>
            <a:endParaRPr lang="en-US"/>
          </a:p>
        </p:txBody>
      </p:sp>
    </p:spTree>
    <p:extLst>
      <p:ext uri="{BB962C8B-B14F-4D97-AF65-F5344CB8AC3E}">
        <p14:creationId xmlns:p14="http://schemas.microsoft.com/office/powerpoint/2010/main" val="3932186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9C7DA-FAA2-4800-A324-E0D2F1169D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5542ED-56BE-434B-88B6-8EEBD35C01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75DB7A-4720-46F7-9D64-C7281835C1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08A66A-F7CD-4296-9585-F5DB3C3F91A3}"/>
              </a:ext>
            </a:extLst>
          </p:cNvPr>
          <p:cNvSpPr>
            <a:spLocks noGrp="1"/>
          </p:cNvSpPr>
          <p:nvPr>
            <p:ph type="dt" sz="half" idx="10"/>
          </p:nvPr>
        </p:nvSpPr>
        <p:spPr/>
        <p:txBody>
          <a:bodyPr/>
          <a:lstStyle/>
          <a:p>
            <a:fld id="{C3B8D35D-B410-4649-9667-24A3C3CA43E4}" type="datetimeFigureOut">
              <a:rPr lang="en-US" smtClean="0"/>
              <a:t>6/27/2019</a:t>
            </a:fld>
            <a:endParaRPr lang="en-US"/>
          </a:p>
        </p:txBody>
      </p:sp>
      <p:sp>
        <p:nvSpPr>
          <p:cNvPr id="6" name="Footer Placeholder 5">
            <a:extLst>
              <a:ext uri="{FF2B5EF4-FFF2-40B4-BE49-F238E27FC236}">
                <a16:creationId xmlns:a16="http://schemas.microsoft.com/office/drawing/2014/main" id="{60C262A6-3382-4451-9787-A0A3A7A79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58068-1A5D-4BFD-BE3D-089FF23BC69D}"/>
              </a:ext>
            </a:extLst>
          </p:cNvPr>
          <p:cNvSpPr>
            <a:spLocks noGrp="1"/>
          </p:cNvSpPr>
          <p:nvPr>
            <p:ph type="sldNum" sz="quarter" idx="12"/>
          </p:nvPr>
        </p:nvSpPr>
        <p:spPr/>
        <p:txBody>
          <a:bodyPr/>
          <a:lstStyle/>
          <a:p>
            <a:fld id="{CAE4A687-1668-4B8E-BDCB-A265BF09FDC5}" type="slidenum">
              <a:rPr lang="en-US" smtClean="0"/>
              <a:t>‹#›</a:t>
            </a:fld>
            <a:endParaRPr lang="en-US"/>
          </a:p>
        </p:txBody>
      </p:sp>
    </p:spTree>
    <p:extLst>
      <p:ext uri="{BB962C8B-B14F-4D97-AF65-F5344CB8AC3E}">
        <p14:creationId xmlns:p14="http://schemas.microsoft.com/office/powerpoint/2010/main" val="2427908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037B-B031-4D40-8BE7-B290456713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4E152F-72A9-4713-B7F0-71C3692431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AA46AC-8C73-4FEB-A8E6-23BD9B3C2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2067D0-ECEF-42F3-A4FB-DF13765196AC}"/>
              </a:ext>
            </a:extLst>
          </p:cNvPr>
          <p:cNvSpPr>
            <a:spLocks noGrp="1"/>
          </p:cNvSpPr>
          <p:nvPr>
            <p:ph type="dt" sz="half" idx="10"/>
          </p:nvPr>
        </p:nvSpPr>
        <p:spPr/>
        <p:txBody>
          <a:bodyPr/>
          <a:lstStyle/>
          <a:p>
            <a:fld id="{C3B8D35D-B410-4649-9667-24A3C3CA43E4}" type="datetimeFigureOut">
              <a:rPr lang="en-US" smtClean="0"/>
              <a:t>6/27/2019</a:t>
            </a:fld>
            <a:endParaRPr lang="en-US"/>
          </a:p>
        </p:txBody>
      </p:sp>
      <p:sp>
        <p:nvSpPr>
          <p:cNvPr id="6" name="Footer Placeholder 5">
            <a:extLst>
              <a:ext uri="{FF2B5EF4-FFF2-40B4-BE49-F238E27FC236}">
                <a16:creationId xmlns:a16="http://schemas.microsoft.com/office/drawing/2014/main" id="{BF7E71AA-D666-4509-8287-7105F913F1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21B0C-60BC-41A8-BE00-8E7BDE32748C}"/>
              </a:ext>
            </a:extLst>
          </p:cNvPr>
          <p:cNvSpPr>
            <a:spLocks noGrp="1"/>
          </p:cNvSpPr>
          <p:nvPr>
            <p:ph type="sldNum" sz="quarter" idx="12"/>
          </p:nvPr>
        </p:nvSpPr>
        <p:spPr/>
        <p:txBody>
          <a:bodyPr/>
          <a:lstStyle/>
          <a:p>
            <a:fld id="{CAE4A687-1668-4B8E-BDCB-A265BF09FDC5}" type="slidenum">
              <a:rPr lang="en-US" smtClean="0"/>
              <a:t>‹#›</a:t>
            </a:fld>
            <a:endParaRPr lang="en-US"/>
          </a:p>
        </p:txBody>
      </p:sp>
    </p:spTree>
    <p:extLst>
      <p:ext uri="{BB962C8B-B14F-4D97-AF65-F5344CB8AC3E}">
        <p14:creationId xmlns:p14="http://schemas.microsoft.com/office/powerpoint/2010/main" val="2455514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D7BCEA-274E-4DC8-A4C7-83713238CB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A2EE3A-22F9-41A7-BA62-559931DEF5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F208B0-E8CE-436B-BE0F-AA6274322F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8D35D-B410-4649-9667-24A3C3CA43E4}" type="datetimeFigureOut">
              <a:rPr lang="en-US" smtClean="0"/>
              <a:t>6/27/2019</a:t>
            </a:fld>
            <a:endParaRPr lang="en-US"/>
          </a:p>
        </p:txBody>
      </p:sp>
      <p:sp>
        <p:nvSpPr>
          <p:cNvPr id="5" name="Footer Placeholder 4">
            <a:extLst>
              <a:ext uri="{FF2B5EF4-FFF2-40B4-BE49-F238E27FC236}">
                <a16:creationId xmlns:a16="http://schemas.microsoft.com/office/drawing/2014/main" id="{85CAE764-8B4E-42B7-8389-041DEA3A4C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5C5AF3-1253-4747-BD9E-901A3876DC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E4A687-1668-4B8E-BDCB-A265BF09FDC5}" type="slidenum">
              <a:rPr lang="en-US" smtClean="0"/>
              <a:t>‹#›</a:t>
            </a:fld>
            <a:endParaRPr lang="en-US"/>
          </a:p>
        </p:txBody>
      </p:sp>
    </p:spTree>
    <p:extLst>
      <p:ext uri="{BB962C8B-B14F-4D97-AF65-F5344CB8AC3E}">
        <p14:creationId xmlns:p14="http://schemas.microsoft.com/office/powerpoint/2010/main" val="658688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towardsdatascience.com/quality-inspection-in-manufacturing-using-deep-learning-based-computer-vision-daa3f8f74f45" TargetMode="External"/><Relationship Id="rId13" Type="http://schemas.openxmlformats.org/officeDocument/2006/relationships/hyperlink" Target="https://www.processingmagazine.com/ai-real-time-manufacturing-management/" TargetMode="External"/><Relationship Id="rId3" Type="http://schemas.openxmlformats.org/officeDocument/2006/relationships/hyperlink" Target="https://pdfs.semanticscholar.org/5208/fb1993935581ad7881df729ba253014854a2.pdf" TargetMode="External"/><Relationship Id="rId7" Type="http://schemas.openxmlformats.org/officeDocument/2006/relationships/hyperlink" Target="https://digital.library.txstate.edu/handle/10877/7448" TargetMode="External"/><Relationship Id="rId12" Type="http://schemas.openxmlformats.org/officeDocument/2006/relationships/hyperlink" Target="https://www.machinemetrics.com/blog/lean-manufacturing-techniques-in-the-age-of-industrial-ai-seebo-blog" TargetMode="External"/><Relationship Id="rId2" Type="http://schemas.openxmlformats.org/officeDocument/2006/relationships/hyperlink" Target="https://www.forbes.com/sites/louiscolumbus/2018/03/11/10-ways-machine-learning-is-revolutionizing-manufacturing-in-2018/" TargetMode="External"/><Relationship Id="rId1" Type="http://schemas.openxmlformats.org/officeDocument/2006/relationships/slideLayout" Target="../slideLayouts/slideLayout2.xml"/><Relationship Id="rId6" Type="http://schemas.openxmlformats.org/officeDocument/2006/relationships/hyperlink" Target="https://www.sas.com/content/dam/SAS/en_us/doc/analystreport/aberdeen-marketing-analytics-for-manufacturing-106822.pdf" TargetMode="External"/><Relationship Id="rId11" Type="http://schemas.openxmlformats.org/officeDocument/2006/relationships/hyperlink" Target="https://www.techmahindra.com/warranteaze.html" TargetMode="External"/><Relationship Id="rId5" Type="http://schemas.openxmlformats.org/officeDocument/2006/relationships/hyperlink" Target="https://www.logistics.dhl/content/dam/dhl/global/core/documents/pdf/glo-artificial-intelligence-in-logistics-trend-report.pdf" TargetMode="External"/><Relationship Id="rId10" Type="http://schemas.openxmlformats.org/officeDocument/2006/relationships/hyperlink" Target="https://www.salesforce.com/hub/service/how-ai-changed-customer-service/" TargetMode="External"/><Relationship Id="rId4" Type="http://schemas.openxmlformats.org/officeDocument/2006/relationships/hyperlink" Target="https://www.researchgate.net/publication/227470655_Theory_of_inventory_management_based_on_demand_forecasting" TargetMode="External"/><Relationship Id="rId9" Type="http://schemas.openxmlformats.org/officeDocument/2006/relationships/hyperlink" Target="https://azure.microsoft.com/en-in/industries/discrete-manufacturing/"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alpha val="16000"/>
          </a:schemeClr>
        </a:solidFill>
        <a:effectLst/>
      </p:bgPr>
    </p:bg>
    <p:spTree>
      <p:nvGrpSpPr>
        <p:cNvPr id="1" name=""/>
        <p:cNvGrpSpPr/>
        <p:nvPr/>
      </p:nvGrpSpPr>
      <p:grpSpPr>
        <a:xfrm>
          <a:off x="0" y="0"/>
          <a:ext cx="0" cy="0"/>
          <a:chOff x="0" y="0"/>
          <a:chExt cx="0" cy="0"/>
        </a:xfrm>
      </p:grpSpPr>
      <p:pic>
        <p:nvPicPr>
          <p:cNvPr id="4" name="Content Placeholder 4" descr="A picture containing clock, object&#10;&#10;Description automatically generated">
            <a:extLst>
              <a:ext uri="{FF2B5EF4-FFF2-40B4-BE49-F238E27FC236}">
                <a16:creationId xmlns:a16="http://schemas.microsoft.com/office/drawing/2014/main" id="{AACC0B5D-770A-4FF4-AA81-947375369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CC1F0696-08E9-42F0-8A2B-CBE11AA6EE01}"/>
              </a:ext>
            </a:extLst>
          </p:cNvPr>
          <p:cNvSpPr>
            <a:spLocks noGrp="1"/>
          </p:cNvSpPr>
          <p:nvPr>
            <p:ph type="ctrTitle"/>
          </p:nvPr>
        </p:nvSpPr>
        <p:spPr>
          <a:xfrm>
            <a:off x="1524000" y="591395"/>
            <a:ext cx="9144000" cy="1655762"/>
          </a:xfrm>
        </p:spPr>
        <p:txBody>
          <a:bodyPr>
            <a:normAutofit fontScale="90000"/>
          </a:bodyPr>
          <a:lstStyle/>
          <a:p>
            <a:r>
              <a:rPr lang="en-US" b="1" dirty="0">
                <a:solidFill>
                  <a:schemeClr val="accent2">
                    <a:lumMod val="75000"/>
                  </a:schemeClr>
                </a:solidFill>
              </a:rPr>
              <a:t>Analytics </a:t>
            </a:r>
            <a:r>
              <a:rPr lang="en-US" b="1" dirty="0" err="1">
                <a:solidFill>
                  <a:schemeClr val="accent2">
                    <a:lumMod val="75000"/>
                  </a:schemeClr>
                </a:solidFill>
              </a:rPr>
              <a:t>usecases</a:t>
            </a:r>
            <a:r>
              <a:rPr lang="en-US" b="1" dirty="0">
                <a:solidFill>
                  <a:schemeClr val="accent2">
                    <a:lumMod val="75000"/>
                  </a:schemeClr>
                </a:solidFill>
              </a:rPr>
              <a:t> in Manufacturing</a:t>
            </a:r>
          </a:p>
        </p:txBody>
      </p:sp>
      <p:sp>
        <p:nvSpPr>
          <p:cNvPr id="3" name="Subtitle 2">
            <a:extLst>
              <a:ext uri="{FF2B5EF4-FFF2-40B4-BE49-F238E27FC236}">
                <a16:creationId xmlns:a16="http://schemas.microsoft.com/office/drawing/2014/main" id="{4796EDE9-A5B9-45E2-BECA-D5A289C39F20}"/>
              </a:ext>
            </a:extLst>
          </p:cNvPr>
          <p:cNvSpPr>
            <a:spLocks noGrp="1"/>
          </p:cNvSpPr>
          <p:nvPr>
            <p:ph type="subTitle" idx="1"/>
          </p:nvPr>
        </p:nvSpPr>
        <p:spPr>
          <a:xfrm>
            <a:off x="4724400" y="3616786"/>
            <a:ext cx="9144000" cy="1655762"/>
          </a:xfrm>
        </p:spPr>
        <p:txBody>
          <a:bodyPr/>
          <a:lstStyle/>
          <a:p>
            <a:r>
              <a:rPr lang="en-US" dirty="0"/>
              <a:t>By : Ankit Malviya</a:t>
            </a:r>
          </a:p>
        </p:txBody>
      </p:sp>
    </p:spTree>
    <p:extLst>
      <p:ext uri="{BB962C8B-B14F-4D97-AF65-F5344CB8AC3E}">
        <p14:creationId xmlns:p14="http://schemas.microsoft.com/office/powerpoint/2010/main" val="358523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80">
                                          <p:stCondLst>
                                            <p:cond delay="0"/>
                                          </p:stCondLst>
                                        </p:cTn>
                                        <p:tgtEl>
                                          <p:spTgt spid="3">
                                            <p:txEl>
                                              <p:pRg st="0" end="0"/>
                                            </p:txEl>
                                          </p:spTgt>
                                        </p:tgtEl>
                                      </p:cBhvr>
                                    </p:animEffect>
                                    <p:anim calcmode="lin" valueType="num">
                                      <p:cBhvr>
                                        <p:cTn id="1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0" end="0"/>
                                            </p:txEl>
                                          </p:spTgt>
                                        </p:tgtEl>
                                      </p:cBhvr>
                                      <p:to x="100000" y="60000"/>
                                    </p:animScale>
                                    <p:animScale>
                                      <p:cBhvr>
                                        <p:cTn id="22" dur="166" decel="50000">
                                          <p:stCondLst>
                                            <p:cond delay="676"/>
                                          </p:stCondLst>
                                        </p:cTn>
                                        <p:tgtEl>
                                          <p:spTgt spid="3">
                                            <p:txEl>
                                              <p:pRg st="0" end="0"/>
                                            </p:txEl>
                                          </p:spTgt>
                                        </p:tgtEl>
                                      </p:cBhvr>
                                      <p:to x="100000" y="100000"/>
                                    </p:animScale>
                                    <p:animScale>
                                      <p:cBhvr>
                                        <p:cTn id="23" dur="26">
                                          <p:stCondLst>
                                            <p:cond delay="1312"/>
                                          </p:stCondLst>
                                        </p:cTn>
                                        <p:tgtEl>
                                          <p:spTgt spid="3">
                                            <p:txEl>
                                              <p:pRg st="0" end="0"/>
                                            </p:txEl>
                                          </p:spTgt>
                                        </p:tgtEl>
                                      </p:cBhvr>
                                      <p:to x="100000" y="80000"/>
                                    </p:animScale>
                                    <p:animScale>
                                      <p:cBhvr>
                                        <p:cTn id="24" dur="166" decel="50000">
                                          <p:stCondLst>
                                            <p:cond delay="1338"/>
                                          </p:stCondLst>
                                        </p:cTn>
                                        <p:tgtEl>
                                          <p:spTgt spid="3">
                                            <p:txEl>
                                              <p:pRg st="0" end="0"/>
                                            </p:txEl>
                                          </p:spTgt>
                                        </p:tgtEl>
                                      </p:cBhvr>
                                      <p:to x="100000" y="100000"/>
                                    </p:animScale>
                                    <p:animScale>
                                      <p:cBhvr>
                                        <p:cTn id="25" dur="26">
                                          <p:stCondLst>
                                            <p:cond delay="1642"/>
                                          </p:stCondLst>
                                        </p:cTn>
                                        <p:tgtEl>
                                          <p:spTgt spid="3">
                                            <p:txEl>
                                              <p:pRg st="0" end="0"/>
                                            </p:txEl>
                                          </p:spTgt>
                                        </p:tgtEl>
                                      </p:cBhvr>
                                      <p:to x="100000" y="90000"/>
                                    </p:animScale>
                                    <p:animScale>
                                      <p:cBhvr>
                                        <p:cTn id="26" dur="166" decel="50000">
                                          <p:stCondLst>
                                            <p:cond delay="1668"/>
                                          </p:stCondLst>
                                        </p:cTn>
                                        <p:tgtEl>
                                          <p:spTgt spid="3">
                                            <p:txEl>
                                              <p:pRg st="0" end="0"/>
                                            </p:txEl>
                                          </p:spTgt>
                                        </p:tgtEl>
                                      </p:cBhvr>
                                      <p:to x="100000" y="100000"/>
                                    </p:animScale>
                                    <p:animScale>
                                      <p:cBhvr>
                                        <p:cTn id="27" dur="26">
                                          <p:stCondLst>
                                            <p:cond delay="1808"/>
                                          </p:stCondLst>
                                        </p:cTn>
                                        <p:tgtEl>
                                          <p:spTgt spid="3">
                                            <p:txEl>
                                              <p:pRg st="0" end="0"/>
                                            </p:txEl>
                                          </p:spTgt>
                                        </p:tgtEl>
                                      </p:cBhvr>
                                      <p:to x="100000" y="95000"/>
                                    </p:animScale>
                                    <p:animScale>
                                      <p:cBhvr>
                                        <p:cTn id="28"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7525-0516-4A27-AC47-0A918EC559EB}"/>
              </a:ext>
            </a:extLst>
          </p:cNvPr>
          <p:cNvSpPr>
            <a:spLocks noGrp="1"/>
          </p:cNvSpPr>
          <p:nvPr>
            <p:ph type="title"/>
          </p:nvPr>
        </p:nvSpPr>
        <p:spPr>
          <a:xfrm>
            <a:off x="655319" y="365125"/>
            <a:ext cx="6139375" cy="1692794"/>
          </a:xfrm>
        </p:spPr>
        <p:txBody>
          <a:bodyPr>
            <a:normAutofit/>
          </a:bodyPr>
          <a:lstStyle/>
          <a:p>
            <a:r>
              <a:rPr lang="en-US" sz="3700" b="1" dirty="0">
                <a:solidFill>
                  <a:schemeClr val="accent2">
                    <a:lumMod val="75000"/>
                  </a:schemeClr>
                </a:solidFill>
              </a:rPr>
              <a:t>Benefits of Demand forecasting &amp; Inventory Optimization </a:t>
            </a:r>
            <a:endParaRPr lang="en-US" sz="3700" dirty="0">
              <a:solidFill>
                <a:schemeClr val="accent2">
                  <a:lumMod val="75000"/>
                </a:schemeClr>
              </a:solidFill>
            </a:endParaRP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9FFC237-CD8E-4121-AD63-98C465AA672D}"/>
              </a:ext>
            </a:extLst>
          </p:cNvPr>
          <p:cNvSpPr>
            <a:spLocks noGrp="1"/>
          </p:cNvSpPr>
          <p:nvPr>
            <p:ph idx="1"/>
          </p:nvPr>
        </p:nvSpPr>
        <p:spPr>
          <a:xfrm>
            <a:off x="655322" y="2575034"/>
            <a:ext cx="7053774" cy="3462228"/>
          </a:xfrm>
        </p:spPr>
        <p:txBody>
          <a:bodyPr>
            <a:normAutofit lnSpcReduction="10000"/>
          </a:bodyPr>
          <a:lstStyle/>
          <a:p>
            <a:pPr marL="514350" indent="-514350">
              <a:buAutoNum type="arabicPeriod"/>
            </a:pPr>
            <a:r>
              <a:rPr lang="en-US" sz="2300" dirty="0"/>
              <a:t>It improves the supplier-manufacturer relationship, as both can efficiently regulate their stocks and supply process.</a:t>
            </a:r>
          </a:p>
          <a:p>
            <a:pPr marL="514350" indent="-514350">
              <a:buAutoNum type="arabicPeriod"/>
            </a:pPr>
            <a:r>
              <a:rPr lang="en-US" sz="2300" dirty="0"/>
              <a:t>It gives the opportunity to control inventory better and reduce the need to store significant amount of useless products.</a:t>
            </a:r>
          </a:p>
          <a:p>
            <a:pPr marL="514350" indent="-514350">
              <a:buFont typeface="Arial" panose="020B0604020202020204" pitchFamily="34" charset="0"/>
              <a:buAutoNum type="arabicPeriod"/>
            </a:pPr>
            <a:r>
              <a:rPr lang="en-US" sz="2400" dirty="0"/>
              <a:t>All the data coming from the production line, therefore, creates continuous opportunities for optimization, cost saving, and prevention, as long as the right tools are available for data analysis.</a:t>
            </a:r>
            <a:endParaRPr lang="en-US" sz="2300" dirty="0"/>
          </a:p>
          <a:p>
            <a:endParaRPr lang="en-US" sz="1800" dirty="0"/>
          </a:p>
          <a:p>
            <a:endParaRPr lang="en-US" sz="1800" dirty="0"/>
          </a:p>
        </p:txBody>
      </p:sp>
      <p:pic>
        <p:nvPicPr>
          <p:cNvPr id="4" name="Content Placeholder 4">
            <a:extLst>
              <a:ext uri="{FF2B5EF4-FFF2-40B4-BE49-F238E27FC236}">
                <a16:creationId xmlns:a16="http://schemas.microsoft.com/office/drawing/2014/main" id="{F182B6B9-511F-42E7-B495-397CC4FA6B43}"/>
              </a:ext>
            </a:extLst>
          </p:cNvPr>
          <p:cNvPicPr>
            <a:picLocks noChangeAspect="1"/>
          </p:cNvPicPr>
          <p:nvPr/>
        </p:nvPicPr>
        <p:blipFill rotWithShape="1">
          <a:blip r:embed="rId2">
            <a:extLst>
              <a:ext uri="{28A0092B-C50C-407E-A947-70E740481C1C}">
                <a14:useLocalDpi xmlns:a14="http://schemas.microsoft.com/office/drawing/2010/main" val="0"/>
              </a:ext>
            </a:extLst>
          </a:blip>
          <a:srcRect l="18981" r="29238"/>
          <a:stretch/>
        </p:blipFill>
        <p:spPr>
          <a:xfrm>
            <a:off x="7374579" y="11"/>
            <a:ext cx="4817419" cy="5233172"/>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10184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BD134-C97B-4E36-AA1B-4CD18147B82E}"/>
              </a:ext>
            </a:extLst>
          </p:cNvPr>
          <p:cNvSpPr>
            <a:spLocks noGrp="1"/>
          </p:cNvSpPr>
          <p:nvPr>
            <p:ph type="title"/>
          </p:nvPr>
        </p:nvSpPr>
        <p:spPr>
          <a:xfrm>
            <a:off x="655320" y="126304"/>
            <a:ext cx="7363265" cy="1013503"/>
          </a:xfrm>
        </p:spPr>
        <p:txBody>
          <a:bodyPr>
            <a:normAutofit/>
          </a:bodyPr>
          <a:lstStyle/>
          <a:p>
            <a:r>
              <a:rPr lang="en-US" sz="3700" b="1" dirty="0">
                <a:solidFill>
                  <a:schemeClr val="accent2">
                    <a:lumMod val="75000"/>
                  </a:schemeClr>
                </a:solidFill>
              </a:rPr>
              <a:t>Computer Vision in Manufacturing</a:t>
            </a:r>
            <a:endParaRPr lang="en-US" sz="3700" dirty="0">
              <a:solidFill>
                <a:schemeClr val="accent2">
                  <a:lumMod val="75000"/>
                </a:schemeClr>
              </a:solidFill>
            </a:endParaRP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EC959E-33CA-4657-9B31-5EA1A5733427}"/>
              </a:ext>
            </a:extLst>
          </p:cNvPr>
          <p:cNvSpPr>
            <a:spLocks noGrp="1"/>
          </p:cNvSpPr>
          <p:nvPr>
            <p:ph idx="1"/>
          </p:nvPr>
        </p:nvSpPr>
        <p:spPr>
          <a:xfrm>
            <a:off x="655321" y="1266100"/>
            <a:ext cx="8094784" cy="4771164"/>
          </a:xfrm>
        </p:spPr>
        <p:txBody>
          <a:bodyPr>
            <a:noAutofit/>
          </a:bodyPr>
          <a:lstStyle/>
          <a:p>
            <a:r>
              <a:rPr lang="en-US" sz="2500" dirty="0"/>
              <a:t>AI-powered technologies and computer vision applications found their usage in manufacturing at the stage of quality control. </a:t>
            </a:r>
          </a:p>
          <a:p>
            <a:r>
              <a:rPr lang="en-US" sz="2500" dirty="0"/>
              <a:t>In this respect object identification and object detection and classification, proved to be very efficient. </a:t>
            </a:r>
          </a:p>
          <a:p>
            <a:r>
              <a:rPr lang="en-US" sz="2500" dirty="0"/>
              <a:t>Usually, quality control monitoring was performed by people. However, now it is more common to rely on computer vision rather than on human vision. </a:t>
            </a:r>
          </a:p>
          <a:p>
            <a:r>
              <a:rPr lang="en-US" sz="2500" dirty="0"/>
              <a:t>These monitoring systems usually consist of computer hardware and software, cameras, and lighting for image capturing. After that, these images are algorithmically compared to the standards to identify discrepancies.</a:t>
            </a:r>
          </a:p>
        </p:txBody>
      </p:sp>
      <p:pic>
        <p:nvPicPr>
          <p:cNvPr id="5" name="Picture 4" descr="A picture containing building, car, grass, truck&#10;&#10;Description automatically generated">
            <a:extLst>
              <a:ext uri="{FF2B5EF4-FFF2-40B4-BE49-F238E27FC236}">
                <a16:creationId xmlns:a16="http://schemas.microsoft.com/office/drawing/2014/main" id="{7A428A44-63A9-4F7B-9FE8-8B77C43E1B13}"/>
              </a:ext>
            </a:extLst>
          </p:cNvPr>
          <p:cNvPicPr>
            <a:picLocks noChangeAspect="1"/>
          </p:cNvPicPr>
          <p:nvPr/>
        </p:nvPicPr>
        <p:blipFill rotWithShape="1">
          <a:blip r:embed="rId2">
            <a:extLst>
              <a:ext uri="{28A0092B-C50C-407E-A947-70E740481C1C}">
                <a14:useLocalDpi xmlns:a14="http://schemas.microsoft.com/office/drawing/2010/main" val="0"/>
              </a:ext>
            </a:extLst>
          </a:blip>
          <a:srcRect l="9087" r="31537" b="-1"/>
          <a:stretch/>
        </p:blipFill>
        <p:spPr>
          <a:xfrm>
            <a:off x="8440615" y="11"/>
            <a:ext cx="3751384" cy="4220298"/>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80911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descr="A picture containing indoor, building, sitting&#10;&#10;Description automatically generated">
            <a:extLst>
              <a:ext uri="{FF2B5EF4-FFF2-40B4-BE49-F238E27FC236}">
                <a16:creationId xmlns:a16="http://schemas.microsoft.com/office/drawing/2014/main" id="{649A849C-D777-431D-8C35-8CECBE8924D0}"/>
              </a:ext>
            </a:extLst>
          </p:cNvPr>
          <p:cNvPicPr>
            <a:picLocks noChangeAspect="1"/>
          </p:cNvPicPr>
          <p:nvPr/>
        </p:nvPicPr>
        <p:blipFill rotWithShape="1">
          <a:blip r:embed="rId2">
            <a:extLst>
              <a:ext uri="{28A0092B-C50C-407E-A947-70E740481C1C}">
                <a14:useLocalDpi xmlns:a14="http://schemas.microsoft.com/office/drawing/2010/main" val="0"/>
              </a:ext>
            </a:extLst>
          </a:blip>
          <a:srcRect l="5881" r="10564" b="1"/>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A17818-4385-41C9-B9E6-F26CB7D88696}"/>
              </a:ext>
            </a:extLst>
          </p:cNvPr>
          <p:cNvSpPr>
            <a:spLocks noGrp="1"/>
          </p:cNvSpPr>
          <p:nvPr>
            <p:ph type="title"/>
          </p:nvPr>
        </p:nvSpPr>
        <p:spPr>
          <a:xfrm>
            <a:off x="719957" y="1254231"/>
            <a:ext cx="4204137" cy="1342754"/>
          </a:xfrm>
        </p:spPr>
        <p:txBody>
          <a:bodyPr>
            <a:normAutofit/>
          </a:bodyPr>
          <a:lstStyle/>
          <a:p>
            <a:pPr algn="ctr"/>
            <a:r>
              <a:rPr lang="en-US" sz="3300" b="1" dirty="0">
                <a:solidFill>
                  <a:schemeClr val="accent2">
                    <a:lumMod val="75000"/>
                  </a:schemeClr>
                </a:solidFill>
              </a:rPr>
              <a:t>Benefits of Computer Vision in Manufacturing</a:t>
            </a:r>
            <a:r>
              <a:rPr lang="en-US" sz="3300" b="1" dirty="0"/>
              <a:t> </a:t>
            </a:r>
            <a:endParaRPr lang="en-US" sz="3300" dirty="0"/>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D672B57-0DFB-4C90-A6E2-84E1558AA1BD}"/>
              </a:ext>
            </a:extLst>
          </p:cNvPr>
          <p:cNvSpPr>
            <a:spLocks noGrp="1"/>
          </p:cNvSpPr>
          <p:nvPr>
            <p:ph idx="1"/>
          </p:nvPr>
        </p:nvSpPr>
        <p:spPr>
          <a:xfrm>
            <a:off x="925960" y="2853041"/>
            <a:ext cx="4593021" cy="2890673"/>
          </a:xfrm>
        </p:spPr>
        <p:txBody>
          <a:bodyPr anchor="ctr">
            <a:noAutofit/>
          </a:bodyPr>
          <a:lstStyle/>
          <a:p>
            <a:pPr marL="457200" indent="-457200">
              <a:buAutoNum type="arabicPeriod"/>
            </a:pPr>
            <a:r>
              <a:rPr lang="en-US" sz="2500" dirty="0"/>
              <a:t>Improved high-quality control</a:t>
            </a:r>
          </a:p>
          <a:p>
            <a:pPr marL="457200" indent="-457200">
              <a:buAutoNum type="arabicPeriod"/>
            </a:pPr>
            <a:r>
              <a:rPr lang="en-US" sz="2500" dirty="0"/>
              <a:t>Decrease in labor cost</a:t>
            </a:r>
          </a:p>
          <a:p>
            <a:pPr marL="457200" indent="-457200">
              <a:buAutoNum type="arabicPeriod"/>
            </a:pPr>
            <a:r>
              <a:rPr lang="en-US" sz="2500" dirty="0"/>
              <a:t>High-speed processing capability</a:t>
            </a:r>
          </a:p>
          <a:p>
            <a:pPr marL="457200" indent="-457200">
              <a:buAutoNum type="arabicPeriod"/>
            </a:pPr>
            <a:r>
              <a:rPr lang="en-US" sz="2500" dirty="0"/>
              <a:t>Continuous operability 24/7.</a:t>
            </a:r>
          </a:p>
          <a:p>
            <a:pPr marL="0" indent="0">
              <a:buNone/>
            </a:pPr>
            <a:endParaRPr lang="en-US" sz="2500" dirty="0"/>
          </a:p>
        </p:txBody>
      </p:sp>
    </p:spTree>
    <p:extLst>
      <p:ext uri="{BB962C8B-B14F-4D97-AF65-F5344CB8AC3E}">
        <p14:creationId xmlns:p14="http://schemas.microsoft.com/office/powerpoint/2010/main" val="259195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1E1F9-448E-465B-881B-2BB9E712AEB3}"/>
              </a:ext>
            </a:extLst>
          </p:cNvPr>
          <p:cNvSpPr>
            <a:spLocks noGrp="1"/>
          </p:cNvSpPr>
          <p:nvPr>
            <p:ph type="title"/>
          </p:nvPr>
        </p:nvSpPr>
        <p:spPr>
          <a:xfrm>
            <a:off x="648929" y="629267"/>
            <a:ext cx="6019157" cy="749368"/>
          </a:xfrm>
        </p:spPr>
        <p:txBody>
          <a:bodyPr>
            <a:normAutofit/>
          </a:bodyPr>
          <a:lstStyle/>
          <a:p>
            <a:r>
              <a:rPr lang="en-US" b="1" dirty="0">
                <a:solidFill>
                  <a:schemeClr val="accent2">
                    <a:lumMod val="75000"/>
                  </a:schemeClr>
                </a:solidFill>
              </a:rPr>
              <a:t>Manufacturing</a:t>
            </a:r>
            <a:r>
              <a:rPr lang="en-US" b="1" cap="all" dirty="0">
                <a:solidFill>
                  <a:schemeClr val="accent2">
                    <a:lumMod val="75000"/>
                  </a:schemeClr>
                </a:solidFill>
              </a:rPr>
              <a:t> </a:t>
            </a:r>
            <a:r>
              <a:rPr lang="en-US" b="1" dirty="0">
                <a:solidFill>
                  <a:schemeClr val="accent2">
                    <a:lumMod val="75000"/>
                  </a:schemeClr>
                </a:solidFill>
              </a:rPr>
              <a:t>Chat bot</a:t>
            </a:r>
          </a:p>
        </p:txBody>
      </p:sp>
      <p:sp>
        <p:nvSpPr>
          <p:cNvPr id="3" name="Content Placeholder 2">
            <a:extLst>
              <a:ext uri="{FF2B5EF4-FFF2-40B4-BE49-F238E27FC236}">
                <a16:creationId xmlns:a16="http://schemas.microsoft.com/office/drawing/2014/main" id="{2776D019-D4A3-4017-AA2E-019BDDDC9F90}"/>
              </a:ext>
            </a:extLst>
          </p:cNvPr>
          <p:cNvSpPr>
            <a:spLocks noGrp="1"/>
          </p:cNvSpPr>
          <p:nvPr>
            <p:ph idx="1"/>
          </p:nvPr>
        </p:nvSpPr>
        <p:spPr>
          <a:xfrm>
            <a:off x="648931" y="1645920"/>
            <a:ext cx="6356780" cy="4577899"/>
          </a:xfrm>
        </p:spPr>
        <p:txBody>
          <a:bodyPr>
            <a:normAutofit fontScale="92500" lnSpcReduction="10000"/>
          </a:bodyPr>
          <a:lstStyle/>
          <a:p>
            <a:r>
              <a:rPr lang="en-US" sz="2400" dirty="0"/>
              <a:t>Manufacturing is a complex sector and involves meticulous coordination among various departments and processes. Employees often face a tough time to get a high amount of data manually from a diverse set of functions such as accounting, HR, sales, supply chain etc. Chatbot helps in gathering the data. </a:t>
            </a:r>
          </a:p>
          <a:p>
            <a:r>
              <a:rPr lang="en-US" sz="2400" dirty="0"/>
              <a:t>Manufacturing bot makes use of Artificial Intelligence that helps manufacturer to decide upon intelligent manufacturing methods and practice. </a:t>
            </a:r>
            <a:endParaRPr lang="en-US" sz="2300" dirty="0"/>
          </a:p>
          <a:p>
            <a:r>
              <a:rPr lang="en-US" sz="2300" dirty="0"/>
              <a:t>It automates daily manufacturing tasks using chatbots to get improved ROI on manufacturing efforts.</a:t>
            </a:r>
          </a:p>
          <a:p>
            <a:r>
              <a:rPr lang="en-US" sz="2300" dirty="0"/>
              <a:t>It provides the required information on any mobile device and optimize your supply chain.</a:t>
            </a:r>
          </a:p>
        </p:txBody>
      </p:sp>
      <p:pic>
        <p:nvPicPr>
          <p:cNvPr id="5" name="Picture 4" descr="A close up of text on a white background&#10;&#10;Description automatically generated">
            <a:extLst>
              <a:ext uri="{FF2B5EF4-FFF2-40B4-BE49-F238E27FC236}">
                <a16:creationId xmlns:a16="http://schemas.microsoft.com/office/drawing/2014/main" id="{3B7811FA-247A-46F7-A39F-6F21E138C317}"/>
              </a:ext>
            </a:extLst>
          </p:cNvPr>
          <p:cNvPicPr>
            <a:picLocks noChangeAspect="1"/>
          </p:cNvPicPr>
          <p:nvPr/>
        </p:nvPicPr>
        <p:blipFill rotWithShape="1">
          <a:blip r:embed="rId2">
            <a:extLst>
              <a:ext uri="{28A0092B-C50C-407E-A947-70E740481C1C}">
                <a14:useLocalDpi xmlns:a14="http://schemas.microsoft.com/office/drawing/2010/main" val="0"/>
              </a:ext>
            </a:extLst>
          </a:blip>
          <a:srcRect l="1084" r="1449" b="1"/>
          <a:stretch/>
        </p:blipFill>
        <p:spPr>
          <a:xfrm>
            <a:off x="7005712" y="10"/>
            <a:ext cx="5186288" cy="6857990"/>
          </a:xfrm>
          <a:prstGeom prst="rect">
            <a:avLst/>
          </a:prstGeom>
          <a:effectLst/>
        </p:spPr>
      </p:pic>
    </p:spTree>
    <p:extLst>
      <p:ext uri="{BB962C8B-B14F-4D97-AF65-F5344CB8AC3E}">
        <p14:creationId xmlns:p14="http://schemas.microsoft.com/office/powerpoint/2010/main" val="13206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50D2-7366-4B03-8B21-E3060BA2AF43}"/>
              </a:ext>
            </a:extLst>
          </p:cNvPr>
          <p:cNvSpPr>
            <a:spLocks noGrp="1"/>
          </p:cNvSpPr>
          <p:nvPr>
            <p:ph type="title"/>
          </p:nvPr>
        </p:nvSpPr>
        <p:spPr>
          <a:xfrm>
            <a:off x="422031" y="365126"/>
            <a:ext cx="10931769" cy="613232"/>
          </a:xfrm>
        </p:spPr>
        <p:txBody>
          <a:bodyPr>
            <a:normAutofit fontScale="90000"/>
          </a:bodyPr>
          <a:lstStyle/>
          <a:p>
            <a:r>
              <a:rPr lang="en-US" b="1" dirty="0">
                <a:solidFill>
                  <a:schemeClr val="accent2">
                    <a:lumMod val="75000"/>
                  </a:schemeClr>
                </a:solidFill>
              </a:rPr>
              <a:t>In following ways Manufacturing</a:t>
            </a:r>
            <a:r>
              <a:rPr lang="en-US" b="1" cap="all" dirty="0">
                <a:solidFill>
                  <a:schemeClr val="accent2">
                    <a:lumMod val="75000"/>
                  </a:schemeClr>
                </a:solidFill>
              </a:rPr>
              <a:t> </a:t>
            </a:r>
            <a:r>
              <a:rPr lang="en-US" b="1" dirty="0">
                <a:solidFill>
                  <a:schemeClr val="accent2">
                    <a:lumMod val="75000"/>
                  </a:schemeClr>
                </a:solidFill>
              </a:rPr>
              <a:t>Chat-bot is helpful</a:t>
            </a:r>
            <a:endParaRPr lang="en-US" dirty="0">
              <a:solidFill>
                <a:schemeClr val="accent2">
                  <a:lumMod val="75000"/>
                </a:schemeClr>
              </a:solidFill>
            </a:endParaRPr>
          </a:p>
        </p:txBody>
      </p:sp>
      <p:pic>
        <p:nvPicPr>
          <p:cNvPr id="5" name="Picture 4">
            <a:extLst>
              <a:ext uri="{FF2B5EF4-FFF2-40B4-BE49-F238E27FC236}">
                <a16:creationId xmlns:a16="http://schemas.microsoft.com/office/drawing/2014/main" id="{603DAFB3-C40A-4A26-81C1-AFEF1E37CBF6}"/>
              </a:ext>
            </a:extLst>
          </p:cNvPr>
          <p:cNvPicPr>
            <a:picLocks noChangeAspect="1"/>
          </p:cNvPicPr>
          <p:nvPr/>
        </p:nvPicPr>
        <p:blipFill rotWithShape="1">
          <a:blip r:embed="rId2">
            <a:extLst>
              <a:ext uri="{28A0092B-C50C-407E-A947-70E740481C1C}">
                <a14:useLocalDpi xmlns:a14="http://schemas.microsoft.com/office/drawing/2010/main" val="0"/>
              </a:ext>
            </a:extLst>
          </a:blip>
          <a:srcRect r="1401"/>
          <a:stretch/>
        </p:blipFill>
        <p:spPr>
          <a:xfrm>
            <a:off x="9951977" y="978357"/>
            <a:ext cx="2240023" cy="2450643"/>
          </a:xfrm>
          <a:prstGeom prst="rect">
            <a:avLst/>
          </a:prstGeom>
        </p:spPr>
      </p:pic>
      <p:sp>
        <p:nvSpPr>
          <p:cNvPr id="3" name="Content Placeholder 2">
            <a:extLst>
              <a:ext uri="{FF2B5EF4-FFF2-40B4-BE49-F238E27FC236}">
                <a16:creationId xmlns:a16="http://schemas.microsoft.com/office/drawing/2014/main" id="{0552B242-1CC8-4605-A6E7-F26EC0C0C8D8}"/>
              </a:ext>
            </a:extLst>
          </p:cNvPr>
          <p:cNvSpPr>
            <a:spLocks noGrp="1"/>
          </p:cNvSpPr>
          <p:nvPr>
            <p:ph idx="1"/>
          </p:nvPr>
        </p:nvSpPr>
        <p:spPr>
          <a:xfrm>
            <a:off x="422031" y="1097626"/>
            <a:ext cx="9994178" cy="4351338"/>
          </a:xfrm>
        </p:spPr>
        <p:txBody>
          <a:bodyPr>
            <a:noAutofit/>
          </a:bodyPr>
          <a:lstStyle/>
          <a:p>
            <a:pPr marL="0" indent="0">
              <a:buNone/>
            </a:pPr>
            <a:r>
              <a:rPr lang="en-US" sz="1750" b="1" dirty="0"/>
              <a:t>Integration</a:t>
            </a:r>
            <a:r>
              <a:rPr lang="en-US" sz="1750" b="1" cap="all" dirty="0"/>
              <a:t> w</a:t>
            </a:r>
            <a:r>
              <a:rPr lang="en-US" sz="1750" b="1" dirty="0"/>
              <a:t>ith</a:t>
            </a:r>
            <a:r>
              <a:rPr lang="en-US" sz="1750" b="1" cap="all" dirty="0"/>
              <a:t> </a:t>
            </a:r>
            <a:r>
              <a:rPr lang="en-US" sz="1750" b="1" dirty="0"/>
              <a:t>Internal</a:t>
            </a:r>
            <a:r>
              <a:rPr lang="en-US" sz="1750" b="1" cap="all" dirty="0"/>
              <a:t> </a:t>
            </a:r>
            <a:r>
              <a:rPr lang="en-US" sz="1750" b="1" dirty="0"/>
              <a:t>Databases</a:t>
            </a:r>
          </a:p>
          <a:p>
            <a:pPr marL="0" indent="0">
              <a:buNone/>
            </a:pPr>
            <a:r>
              <a:rPr lang="en-US" sz="1750" dirty="0"/>
              <a:t>For crucial accurate information handy all the time, manufacturing bots can be integrated with ERP and CRM</a:t>
            </a:r>
          </a:p>
          <a:p>
            <a:pPr marL="0" indent="0">
              <a:buNone/>
            </a:pPr>
            <a:r>
              <a:rPr lang="en-US" sz="1750" b="1" dirty="0"/>
              <a:t>Efficient Supply Chain</a:t>
            </a:r>
          </a:p>
          <a:p>
            <a:pPr marL="0" indent="0">
              <a:buNone/>
            </a:pPr>
            <a:r>
              <a:rPr lang="en-US" sz="1750" dirty="0"/>
              <a:t>For improving manufacturing, inventory and shipping management, chat bots lets the employees from different departments and multiple parties to communicate with one another in different time zones.</a:t>
            </a:r>
          </a:p>
          <a:p>
            <a:pPr marL="0" indent="0">
              <a:buNone/>
            </a:pPr>
            <a:r>
              <a:rPr lang="en-US" sz="1750" b="1" dirty="0"/>
              <a:t>Role-specific Support</a:t>
            </a:r>
          </a:p>
          <a:p>
            <a:pPr marL="0" indent="0">
              <a:buNone/>
            </a:pPr>
            <a:r>
              <a:rPr lang="en-US" sz="1750" dirty="0"/>
              <a:t>To make decision-making faster and more precise, bots provide customized support across various roles within the organization. </a:t>
            </a:r>
          </a:p>
          <a:p>
            <a:pPr marL="0" indent="0">
              <a:buNone/>
            </a:pPr>
            <a:r>
              <a:rPr lang="en-US" sz="1750" b="1" dirty="0"/>
              <a:t>Quality Assurance</a:t>
            </a:r>
          </a:p>
          <a:p>
            <a:pPr marL="0" indent="0">
              <a:buNone/>
            </a:pPr>
            <a:r>
              <a:rPr lang="en-US" sz="1750" dirty="0"/>
              <a:t>Chat-bot can be instrumental in quality control by identifying factors responsible for the product and process failure and help the manufacturers in fixing them.</a:t>
            </a:r>
            <a:endParaRPr lang="en-US" sz="1750" b="1" dirty="0"/>
          </a:p>
          <a:p>
            <a:pPr marL="0" indent="0">
              <a:buNone/>
            </a:pPr>
            <a:r>
              <a:rPr lang="en-US" sz="1750" b="1" dirty="0"/>
              <a:t>Easy Data On-the-go</a:t>
            </a:r>
          </a:p>
          <a:p>
            <a:pPr marL="0" indent="0">
              <a:buNone/>
            </a:pPr>
            <a:r>
              <a:rPr lang="en-US" sz="1750" dirty="0"/>
              <a:t>It can be accessed through mobile devices.</a:t>
            </a:r>
          </a:p>
          <a:p>
            <a:pPr marL="0" indent="0">
              <a:buNone/>
            </a:pPr>
            <a:r>
              <a:rPr lang="en-US" sz="1750" b="1" dirty="0"/>
              <a:t>Streamlined Process</a:t>
            </a:r>
          </a:p>
          <a:p>
            <a:pPr marL="0" indent="0">
              <a:buNone/>
            </a:pPr>
            <a:r>
              <a:rPr lang="en-US" sz="1750" dirty="0"/>
              <a:t>Chatbot makes the manufacturing process more streamlined and leaner. </a:t>
            </a:r>
          </a:p>
          <a:p>
            <a:pPr marL="0" indent="0">
              <a:buNone/>
            </a:pPr>
            <a:r>
              <a:rPr lang="en-US" sz="1750" dirty="0"/>
              <a:t>It synchronizes between roles, departments and functions.</a:t>
            </a:r>
          </a:p>
        </p:txBody>
      </p:sp>
    </p:spTree>
    <p:extLst>
      <p:ext uri="{BB962C8B-B14F-4D97-AF65-F5344CB8AC3E}">
        <p14:creationId xmlns:p14="http://schemas.microsoft.com/office/powerpoint/2010/main" val="6016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98C6-4287-479A-A2A2-4B95A7AD14DD}"/>
              </a:ext>
            </a:extLst>
          </p:cNvPr>
          <p:cNvSpPr>
            <a:spLocks noGrp="1"/>
          </p:cNvSpPr>
          <p:nvPr>
            <p:ph type="title"/>
          </p:nvPr>
        </p:nvSpPr>
        <p:spPr>
          <a:xfrm>
            <a:off x="1136428" y="627564"/>
            <a:ext cx="7474172" cy="343107"/>
          </a:xfrm>
        </p:spPr>
        <p:txBody>
          <a:bodyPr>
            <a:normAutofit fontScale="90000"/>
          </a:bodyPr>
          <a:lstStyle/>
          <a:p>
            <a:r>
              <a:rPr lang="en-US" b="1" dirty="0">
                <a:solidFill>
                  <a:schemeClr val="accent2">
                    <a:lumMod val="75000"/>
                  </a:schemeClr>
                </a:solidFill>
              </a:rPr>
              <a:t>Benefits of Manufacturing</a:t>
            </a:r>
            <a:r>
              <a:rPr lang="en-US" b="1" cap="all" dirty="0">
                <a:solidFill>
                  <a:schemeClr val="accent2">
                    <a:lumMod val="75000"/>
                  </a:schemeClr>
                </a:solidFill>
              </a:rPr>
              <a:t> </a:t>
            </a:r>
            <a:r>
              <a:rPr lang="en-US" b="1" dirty="0">
                <a:solidFill>
                  <a:schemeClr val="accent2">
                    <a:lumMod val="75000"/>
                  </a:schemeClr>
                </a:solidFill>
              </a:rPr>
              <a:t>Chat bot</a:t>
            </a:r>
          </a:p>
        </p:txBody>
      </p:sp>
      <p:sp>
        <p:nvSpPr>
          <p:cNvPr id="3" name="Content Placeholder 2">
            <a:extLst>
              <a:ext uri="{FF2B5EF4-FFF2-40B4-BE49-F238E27FC236}">
                <a16:creationId xmlns:a16="http://schemas.microsoft.com/office/drawing/2014/main" id="{9889DFE8-4AE8-40DA-ADF9-EA052692DFA2}"/>
              </a:ext>
            </a:extLst>
          </p:cNvPr>
          <p:cNvSpPr>
            <a:spLocks noGrp="1"/>
          </p:cNvSpPr>
          <p:nvPr>
            <p:ph idx="1"/>
          </p:nvPr>
        </p:nvSpPr>
        <p:spPr>
          <a:xfrm>
            <a:off x="1136429" y="2278173"/>
            <a:ext cx="7778971" cy="3450613"/>
          </a:xfrm>
        </p:spPr>
        <p:txBody>
          <a:bodyPr anchor="ctr">
            <a:noAutofit/>
          </a:bodyPr>
          <a:lstStyle/>
          <a:p>
            <a:pPr marL="0" indent="0">
              <a:buNone/>
            </a:pPr>
            <a:r>
              <a:rPr lang="en-US" sz="2000" b="1" dirty="0"/>
              <a:t>All-device Support</a:t>
            </a:r>
            <a:endParaRPr lang="en-US" sz="2000" dirty="0"/>
          </a:p>
          <a:p>
            <a:pPr marL="0" indent="0">
              <a:buNone/>
            </a:pPr>
            <a:r>
              <a:rPr lang="en-US" sz="2000" dirty="0"/>
              <a:t>Manufacturing bot can share the required information with your employees on all devices with a messaging application. It does not require a separate application.</a:t>
            </a:r>
          </a:p>
          <a:p>
            <a:pPr marL="0" indent="0">
              <a:buNone/>
            </a:pPr>
            <a:r>
              <a:rPr lang="en-US" sz="2000" b="1" dirty="0"/>
              <a:t>Improved ROI</a:t>
            </a:r>
            <a:endParaRPr lang="en-US" sz="2000" dirty="0"/>
          </a:p>
          <a:p>
            <a:pPr marL="0" indent="0" fontAlgn="t">
              <a:buNone/>
            </a:pPr>
            <a:r>
              <a:rPr lang="en-US" sz="2000" dirty="0"/>
              <a:t>With automated quality control, bots can minimize error possibilities and reduce consumed time. This will bring down the manufacturing cost and result in higher ROI for you.</a:t>
            </a:r>
          </a:p>
          <a:p>
            <a:pPr marL="0" indent="0">
              <a:buNone/>
            </a:pPr>
            <a:r>
              <a:rPr lang="en-US" sz="2000" b="1" dirty="0"/>
              <a:t>System Integration</a:t>
            </a:r>
            <a:endParaRPr lang="en-US" sz="2000" dirty="0"/>
          </a:p>
          <a:p>
            <a:pPr marL="0" indent="0">
              <a:buNone/>
            </a:pPr>
            <a:r>
              <a:rPr lang="en-US" sz="2000" dirty="0"/>
              <a:t>Manufacturing bot can be integrated in internal databases and can be deployed on the cloud or servers. This ensures workforce has all necessary details on their fingertip. </a:t>
            </a:r>
          </a:p>
          <a:p>
            <a:pPr marL="0" indent="0">
              <a:buNone/>
            </a:pPr>
            <a:r>
              <a:rPr lang="en-US" sz="2000" b="1" dirty="0"/>
              <a:t>Reduced Man-Hours</a:t>
            </a:r>
            <a:endParaRPr lang="en-US" sz="2000" dirty="0"/>
          </a:p>
          <a:p>
            <a:pPr marL="0" indent="0">
              <a:buNone/>
            </a:pPr>
            <a:r>
              <a:rPr lang="en-US" sz="2000" dirty="0"/>
              <a:t>By handling numerous monotonous and time-consuming tasks, the bots can minimize the human intervention and save significant man-hours which can be utilized in more productive tasks.</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9CD7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14FE46DF-8545-4E91-8A9C-AE21B739D5E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61" r="-3" b="-3"/>
          <a:stretch/>
        </p:blipFill>
        <p:spPr>
          <a:xfrm>
            <a:off x="9030743" y="2474254"/>
            <a:ext cx="1912560" cy="1909489"/>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395507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alpha val="22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4" descr="A screenshot of a computer&#10;&#10;Description automatically generated">
            <a:extLst>
              <a:ext uri="{FF2B5EF4-FFF2-40B4-BE49-F238E27FC236}">
                <a16:creationId xmlns:a16="http://schemas.microsoft.com/office/drawing/2014/main" id="{8C8C3AF9-3EA4-4C12-B30A-BF5869A99162}"/>
              </a:ext>
            </a:extLst>
          </p:cNvPr>
          <p:cNvPicPr>
            <a:picLocks noChangeAspect="1"/>
          </p:cNvPicPr>
          <p:nvPr/>
        </p:nvPicPr>
        <p:blipFill rotWithShape="1">
          <a:blip r:embed="rId3">
            <a:alphaModFix amt="14000"/>
            <a:extLst>
              <a:ext uri="{28A0092B-C50C-407E-A947-70E740481C1C}">
                <a14:useLocalDpi xmlns:a14="http://schemas.microsoft.com/office/drawing/2010/main" val="0"/>
              </a:ext>
            </a:extLst>
          </a:blip>
          <a:srcRect/>
          <a:stretch/>
        </p:blipFill>
        <p:spPr>
          <a:xfrm>
            <a:off x="20" y="10"/>
            <a:ext cx="12191980" cy="6857990"/>
          </a:xfrm>
          <a:prstGeom prst="rect">
            <a:avLst/>
          </a:prstGeom>
          <a:solidFill>
            <a:schemeClr val="accent1">
              <a:lumMod val="40000"/>
              <a:lumOff val="60000"/>
            </a:schemeClr>
          </a:solidFill>
        </p:spPr>
      </p:pic>
      <p:sp>
        <p:nvSpPr>
          <p:cNvPr id="2" name="Title 1">
            <a:extLst>
              <a:ext uri="{FF2B5EF4-FFF2-40B4-BE49-F238E27FC236}">
                <a16:creationId xmlns:a16="http://schemas.microsoft.com/office/drawing/2014/main" id="{9183BEF2-DF10-4E0B-90DC-0E85B5B83D99}"/>
              </a:ext>
            </a:extLst>
          </p:cNvPr>
          <p:cNvSpPr>
            <a:spLocks noGrp="1"/>
          </p:cNvSpPr>
          <p:nvPr>
            <p:ph type="title"/>
          </p:nvPr>
        </p:nvSpPr>
        <p:spPr>
          <a:xfrm>
            <a:off x="838200" y="365125"/>
            <a:ext cx="10515600" cy="1325563"/>
          </a:xfrm>
        </p:spPr>
        <p:txBody>
          <a:bodyPr>
            <a:normAutofit/>
          </a:bodyPr>
          <a:lstStyle/>
          <a:p>
            <a:r>
              <a:rPr lang="en-US" b="1" dirty="0">
                <a:solidFill>
                  <a:schemeClr val="accent2">
                    <a:lumMod val="75000"/>
                  </a:schemeClr>
                </a:solidFill>
              </a:rPr>
              <a:t>Warranty Analysis</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EFD2E2E6-8997-41B9-B856-283D53509CDE}"/>
              </a:ext>
            </a:extLst>
          </p:cNvPr>
          <p:cNvSpPr>
            <a:spLocks noGrp="1"/>
          </p:cNvSpPr>
          <p:nvPr>
            <p:ph idx="1"/>
          </p:nvPr>
        </p:nvSpPr>
        <p:spPr>
          <a:xfrm>
            <a:off x="838200" y="1272210"/>
            <a:ext cx="10515600" cy="4904754"/>
          </a:xfrm>
        </p:spPr>
        <p:txBody>
          <a:bodyPr>
            <a:noAutofit/>
          </a:bodyPr>
          <a:lstStyle/>
          <a:p>
            <a:r>
              <a:rPr lang="en-US" sz="2200" dirty="0">
                <a:solidFill>
                  <a:schemeClr val="bg1"/>
                </a:solidFill>
              </a:rPr>
              <a:t>The manufacturers spend a considerable amount of money every year on supporting warranty claims. </a:t>
            </a:r>
          </a:p>
          <a:p>
            <a:r>
              <a:rPr lang="en-US" sz="2200" dirty="0">
                <a:solidFill>
                  <a:schemeClr val="bg1"/>
                </a:solidFill>
              </a:rPr>
              <a:t>Warranty claims disclose valuable information on the quality and reliability of the product. They help to reveal early warnings or defects of the product.</a:t>
            </a:r>
          </a:p>
          <a:p>
            <a:r>
              <a:rPr lang="en-US" sz="2200" dirty="0">
                <a:solidFill>
                  <a:schemeClr val="bg1"/>
                </a:solidFill>
              </a:rPr>
              <a:t>Using this data, the manufacturer can make improvements to the existing products or develop new ones, more effective and efficient. </a:t>
            </a:r>
          </a:p>
          <a:p>
            <a:r>
              <a:rPr lang="en-US" sz="2200" dirty="0">
                <a:solidFill>
                  <a:schemeClr val="bg1"/>
                </a:solidFill>
              </a:rPr>
              <a:t>Modern warranty analytics solutions help manufacturers to process vast volumes of warranty-related data from various sources and to apply this knowledge to discover where the warranty issues are rising and the reasons for their occurrence.</a:t>
            </a:r>
          </a:p>
          <a:p>
            <a:pPr fontAlgn="base"/>
            <a:r>
              <a:rPr lang="en-US" sz="2200" b="1" u="sng" dirty="0">
                <a:solidFill>
                  <a:schemeClr val="bg1"/>
                </a:solidFill>
              </a:rPr>
              <a:t>Warranty Fraud situation today:</a:t>
            </a:r>
          </a:p>
          <a:p>
            <a:pPr fontAlgn="base"/>
            <a:r>
              <a:rPr lang="en-US" sz="2200" dirty="0">
                <a:solidFill>
                  <a:schemeClr val="bg1"/>
                </a:solidFill>
              </a:rPr>
              <a:t>Industry studies demonstrated that10% of warranty costs are related to fraud-warranty claims, which cost manufacturers, billions of dollars.</a:t>
            </a:r>
          </a:p>
          <a:p>
            <a:pPr fontAlgn="base"/>
            <a:r>
              <a:rPr lang="en-US" sz="2200" dirty="0">
                <a:solidFill>
                  <a:schemeClr val="bg1"/>
                </a:solidFill>
              </a:rPr>
              <a:t>Warranty Fraud Detection Solution leverages advanced and predictive analytic capabilities to find claims with a high probability of fraud or payment adjustment.</a:t>
            </a:r>
          </a:p>
        </p:txBody>
      </p:sp>
    </p:spTree>
    <p:extLst>
      <p:ext uri="{BB962C8B-B14F-4D97-AF65-F5344CB8AC3E}">
        <p14:creationId xmlns:p14="http://schemas.microsoft.com/office/powerpoint/2010/main" val="22854767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text on a white background&#10;&#10;Description automatically generated">
            <a:extLst>
              <a:ext uri="{FF2B5EF4-FFF2-40B4-BE49-F238E27FC236}">
                <a16:creationId xmlns:a16="http://schemas.microsoft.com/office/drawing/2014/main" id="{57D0CC63-8598-40BB-A2BD-FFC83C478BC3}"/>
              </a:ext>
            </a:extLst>
          </p:cNvPr>
          <p:cNvPicPr>
            <a:picLocks noChangeAspect="1"/>
          </p:cNvPicPr>
          <p:nvPr/>
        </p:nvPicPr>
        <p:blipFill rotWithShape="1">
          <a:blip r:embed="rId2">
            <a:extLst>
              <a:ext uri="{28A0092B-C50C-407E-A947-70E740481C1C}">
                <a14:useLocalDpi xmlns:a14="http://schemas.microsoft.com/office/drawing/2010/main" val="0"/>
              </a:ext>
            </a:extLst>
          </a:blip>
          <a:srcRect l="22997" r="22872"/>
          <a:stretch/>
        </p:blipFill>
        <p:spPr>
          <a:xfrm>
            <a:off x="8480323" y="-2"/>
            <a:ext cx="3711677" cy="3857011"/>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Content Placeholder 2">
            <a:extLst>
              <a:ext uri="{FF2B5EF4-FFF2-40B4-BE49-F238E27FC236}">
                <a16:creationId xmlns:a16="http://schemas.microsoft.com/office/drawing/2014/main" id="{DFA39630-D051-49B0-8F0C-8BC81B11EB6C}"/>
              </a:ext>
            </a:extLst>
          </p:cNvPr>
          <p:cNvSpPr>
            <a:spLocks noGrp="1"/>
          </p:cNvSpPr>
          <p:nvPr>
            <p:ph idx="1"/>
          </p:nvPr>
        </p:nvSpPr>
        <p:spPr>
          <a:xfrm>
            <a:off x="762000" y="1360735"/>
            <a:ext cx="7718323" cy="4136530"/>
          </a:xfrm>
        </p:spPr>
        <p:txBody>
          <a:bodyPr anchor="t">
            <a:noAutofit/>
          </a:bodyPr>
          <a:lstStyle/>
          <a:p>
            <a:pPr marL="514350" indent="-514350">
              <a:buAutoNum type="arabicPeriod"/>
            </a:pPr>
            <a:r>
              <a:rPr lang="en-US" sz="2200" b="1" dirty="0">
                <a:solidFill>
                  <a:schemeClr val="bg1"/>
                </a:solidFill>
              </a:rPr>
              <a:t>Reacting at the speed of business </a:t>
            </a:r>
            <a:r>
              <a:rPr lang="en-US" sz="2200" dirty="0">
                <a:solidFill>
                  <a:schemeClr val="bg1"/>
                </a:solidFill>
              </a:rPr>
              <a:t>– The velocity of business is rapidly increasing and will continue to do so in the foreseeable future, it’s very important to have a quicker solution to detect fraud.</a:t>
            </a:r>
          </a:p>
          <a:p>
            <a:pPr marL="514350" indent="-514350">
              <a:buAutoNum type="arabicPeriod"/>
            </a:pPr>
            <a:r>
              <a:rPr lang="en-US" sz="2200" b="1" dirty="0">
                <a:solidFill>
                  <a:schemeClr val="bg1"/>
                </a:solidFill>
              </a:rPr>
              <a:t>Efficiency</a:t>
            </a:r>
            <a:r>
              <a:rPr lang="en-US" sz="2200" dirty="0">
                <a:solidFill>
                  <a:schemeClr val="bg1"/>
                </a:solidFill>
              </a:rPr>
              <a:t> –ML can often be more effective than humans at detecting subtle or non-intuitive patterns to help identify fraudulent transactions. Moreover, unsupervised ML models can continuously analyze and process new data and then autonomously update its models to reflect the latest trends.</a:t>
            </a:r>
          </a:p>
          <a:p>
            <a:pPr marL="514350" indent="-514350">
              <a:buAutoNum type="arabicPeriod"/>
            </a:pPr>
            <a:r>
              <a:rPr lang="en-US" sz="2200" b="1" dirty="0">
                <a:solidFill>
                  <a:schemeClr val="bg1"/>
                </a:solidFill>
              </a:rPr>
              <a:t>Handling increasing volumes of information</a:t>
            </a:r>
            <a:r>
              <a:rPr lang="en-US" sz="2200" dirty="0">
                <a:solidFill>
                  <a:schemeClr val="bg1"/>
                </a:solidFill>
              </a:rPr>
              <a:t> –Machine-Learning improves with more data because the ML model can pick out the differences and similarities between multiple behaviors. </a:t>
            </a:r>
          </a:p>
          <a:p>
            <a:pPr marL="0" indent="0">
              <a:buNone/>
            </a:pPr>
            <a:r>
              <a:rPr lang="en-US" sz="2200" dirty="0">
                <a:solidFill>
                  <a:schemeClr val="bg1"/>
                </a:solidFill>
              </a:rPr>
              <a:t>With the help of smart analytics, it is possible to either avoid or to foresee warranty or recall issues, potentially saving significant amounts of money.</a:t>
            </a:r>
          </a:p>
          <a:p>
            <a:endParaRPr lang="en-US" sz="2200" dirty="0">
              <a:solidFill>
                <a:schemeClr val="bg1"/>
              </a:solidFill>
            </a:endParaRPr>
          </a:p>
          <a:p>
            <a:endParaRPr lang="en-US" sz="2200" dirty="0">
              <a:solidFill>
                <a:schemeClr val="bg1"/>
              </a:solidFill>
            </a:endParaRPr>
          </a:p>
          <a:p>
            <a:endParaRPr lang="en-US" sz="2200" dirty="0">
              <a:solidFill>
                <a:schemeClr val="bg1"/>
              </a:solidFill>
            </a:endParaRPr>
          </a:p>
        </p:txBody>
      </p:sp>
      <p:sp>
        <p:nvSpPr>
          <p:cNvPr id="2" name="Title 1">
            <a:extLst>
              <a:ext uri="{FF2B5EF4-FFF2-40B4-BE49-F238E27FC236}">
                <a16:creationId xmlns:a16="http://schemas.microsoft.com/office/drawing/2014/main" id="{E976A5C4-2F90-4345-976D-94E43D0E82A6}"/>
              </a:ext>
            </a:extLst>
          </p:cNvPr>
          <p:cNvSpPr>
            <a:spLocks noGrp="1"/>
          </p:cNvSpPr>
          <p:nvPr>
            <p:ph type="title"/>
          </p:nvPr>
        </p:nvSpPr>
        <p:spPr>
          <a:xfrm>
            <a:off x="762000" y="212482"/>
            <a:ext cx="7143134" cy="1325563"/>
          </a:xfrm>
        </p:spPr>
        <p:txBody>
          <a:bodyPr>
            <a:normAutofit/>
          </a:bodyPr>
          <a:lstStyle/>
          <a:p>
            <a:r>
              <a:rPr lang="en-US" sz="2800" b="1" dirty="0">
                <a:solidFill>
                  <a:schemeClr val="accent2">
                    <a:lumMod val="75000"/>
                  </a:schemeClr>
                </a:solidFill>
              </a:rPr>
              <a:t>The three factors which explain the importance of Artificial Intelligence in Warranty Analysis</a:t>
            </a:r>
          </a:p>
        </p:txBody>
      </p:sp>
    </p:spTree>
    <p:extLst>
      <p:ext uri="{BB962C8B-B14F-4D97-AF65-F5344CB8AC3E}">
        <p14:creationId xmlns:p14="http://schemas.microsoft.com/office/powerpoint/2010/main" val="28624153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person, object&#10;&#10;Description automatically generated">
            <a:extLst>
              <a:ext uri="{FF2B5EF4-FFF2-40B4-BE49-F238E27FC236}">
                <a16:creationId xmlns:a16="http://schemas.microsoft.com/office/drawing/2014/main" id="{690A56E8-0CEF-4AAD-8B17-AB6F997C8E1D}"/>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28136" y="0"/>
            <a:ext cx="12192000" cy="6821488"/>
          </a:xfrm>
          <a:prstGeom prst="rect">
            <a:avLst/>
          </a:prstGeom>
        </p:spPr>
      </p:pic>
      <p:sp>
        <p:nvSpPr>
          <p:cNvPr id="2" name="Title 1">
            <a:extLst>
              <a:ext uri="{FF2B5EF4-FFF2-40B4-BE49-F238E27FC236}">
                <a16:creationId xmlns:a16="http://schemas.microsoft.com/office/drawing/2014/main" id="{8941390C-B4C7-429D-A8C3-7129A8358316}"/>
              </a:ext>
            </a:extLst>
          </p:cNvPr>
          <p:cNvSpPr>
            <a:spLocks noGrp="1"/>
          </p:cNvSpPr>
          <p:nvPr>
            <p:ph type="title"/>
          </p:nvPr>
        </p:nvSpPr>
        <p:spPr>
          <a:xfrm>
            <a:off x="838200" y="18256"/>
            <a:ext cx="10515600" cy="924280"/>
          </a:xfrm>
        </p:spPr>
        <p:txBody>
          <a:bodyPr/>
          <a:lstStyle/>
          <a:p>
            <a:pPr algn="ctr"/>
            <a:r>
              <a:rPr lang="en-US" b="1" dirty="0">
                <a:solidFill>
                  <a:schemeClr val="accent2">
                    <a:lumMod val="75000"/>
                  </a:schemeClr>
                </a:solidFill>
              </a:rPr>
              <a:t>Lean Manufacturing with AI</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3C6704B7-2D5F-41AA-9EB1-A97F600078B1}"/>
              </a:ext>
            </a:extLst>
          </p:cNvPr>
          <p:cNvSpPr>
            <a:spLocks noGrp="1"/>
          </p:cNvSpPr>
          <p:nvPr>
            <p:ph idx="1"/>
          </p:nvPr>
        </p:nvSpPr>
        <p:spPr>
          <a:xfrm>
            <a:off x="838200" y="1152939"/>
            <a:ext cx="10515600" cy="5191590"/>
          </a:xfrm>
        </p:spPr>
        <p:txBody>
          <a:bodyPr>
            <a:noAutofit/>
          </a:bodyPr>
          <a:lstStyle/>
          <a:p>
            <a:r>
              <a:rPr lang="en-US" sz="2200" dirty="0"/>
              <a:t>Lean Manufacturing is one of the best examples of how manufacturing AI has excelled over time. </a:t>
            </a:r>
          </a:p>
          <a:p>
            <a:r>
              <a:rPr lang="en-US" sz="2200" dirty="0"/>
              <a:t>Waste is a strategic operational loss in manufacturing, but factories that harness industrial  AI technologies as an integral part of their lean methodologies can continually improve their production processes to minimize waste.</a:t>
            </a:r>
          </a:p>
          <a:p>
            <a:r>
              <a:rPr lang="en-US" sz="2200" dirty="0"/>
              <a:t>With industrial AI, process engineers can predict and prevent production waste by identifying areas of loss and prescribing focused actions that reduce product defects and inefficiencies.</a:t>
            </a:r>
          </a:p>
          <a:p>
            <a:r>
              <a:rPr lang="en-US" sz="2200" dirty="0"/>
              <a:t>This is done by employing predictive analytics and Automated Root Cause Analysis to anticipate process failures that result in wastage.</a:t>
            </a:r>
          </a:p>
          <a:p>
            <a:r>
              <a:rPr lang="en-US" sz="2200" dirty="0"/>
              <a:t>Beyond anticipating when waste will exceed thresholds, by implementing predictive simulation, process engineers test production parameters until optimal values are determined for minimizing waste and rework.</a:t>
            </a:r>
          </a:p>
        </p:txBody>
      </p:sp>
    </p:spTree>
    <p:extLst>
      <p:ext uri="{BB962C8B-B14F-4D97-AF65-F5344CB8AC3E}">
        <p14:creationId xmlns:p14="http://schemas.microsoft.com/office/powerpoint/2010/main" val="38490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BCBDB-1AD8-46D5-8EA5-33E3D9226B1F}"/>
              </a:ext>
            </a:extLst>
          </p:cNvPr>
          <p:cNvSpPr>
            <a:spLocks noGrp="1"/>
          </p:cNvSpPr>
          <p:nvPr>
            <p:ph type="title"/>
          </p:nvPr>
        </p:nvSpPr>
        <p:spPr>
          <a:xfrm>
            <a:off x="3150618" y="77854"/>
            <a:ext cx="7260281" cy="911829"/>
          </a:xfrm>
        </p:spPr>
        <p:txBody>
          <a:bodyPr>
            <a:normAutofit/>
          </a:bodyPr>
          <a:lstStyle/>
          <a:p>
            <a:r>
              <a:rPr lang="en-US" sz="4000" b="1" dirty="0">
                <a:solidFill>
                  <a:schemeClr val="accent2">
                    <a:lumMod val="75000"/>
                  </a:schemeClr>
                </a:solidFill>
              </a:rPr>
              <a:t>Tracking Manufacturing Overhead</a:t>
            </a:r>
            <a:endParaRPr lang="en-US" sz="3700" dirty="0">
              <a:solidFill>
                <a:schemeClr val="accent2">
                  <a:lumMod val="75000"/>
                </a:schemeClr>
              </a:solidFill>
            </a:endParaRPr>
          </a:p>
        </p:txBody>
      </p:sp>
      <p:sp>
        <p:nvSpPr>
          <p:cNvPr id="30"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cell phone&#10;&#10;Description automatically generated">
            <a:extLst>
              <a:ext uri="{FF2B5EF4-FFF2-40B4-BE49-F238E27FC236}">
                <a16:creationId xmlns:a16="http://schemas.microsoft.com/office/drawing/2014/main" id="{F21E088E-F77F-4B9D-8389-B3B14CE88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 y="2447779"/>
            <a:ext cx="3152677" cy="2364508"/>
          </a:xfrm>
          <a:prstGeom prst="rect">
            <a:avLst/>
          </a:prstGeom>
        </p:spPr>
      </p:pic>
      <p:sp>
        <p:nvSpPr>
          <p:cNvPr id="3" name="Content Placeholder 2">
            <a:extLst>
              <a:ext uri="{FF2B5EF4-FFF2-40B4-BE49-F238E27FC236}">
                <a16:creationId xmlns:a16="http://schemas.microsoft.com/office/drawing/2014/main" id="{A1F8BFB0-F544-41E1-B80B-49A00849571B}"/>
              </a:ext>
            </a:extLst>
          </p:cNvPr>
          <p:cNvSpPr>
            <a:spLocks noGrp="1"/>
          </p:cNvSpPr>
          <p:nvPr>
            <p:ph idx="1"/>
          </p:nvPr>
        </p:nvSpPr>
        <p:spPr>
          <a:xfrm>
            <a:off x="3404382" y="1708102"/>
            <a:ext cx="8787617" cy="4167416"/>
          </a:xfrm>
        </p:spPr>
        <p:txBody>
          <a:bodyPr anchor="ctr">
            <a:noAutofit/>
          </a:bodyPr>
          <a:lstStyle/>
          <a:p>
            <a:r>
              <a:rPr lang="en-US" sz="1950" dirty="0">
                <a:solidFill>
                  <a:srgbClr val="000000"/>
                </a:solidFill>
              </a:rPr>
              <a:t>The overhead costs are determining the profitability of each manufacturer.</a:t>
            </a:r>
          </a:p>
          <a:p>
            <a:r>
              <a:rPr lang="en-US" sz="1950" dirty="0">
                <a:solidFill>
                  <a:srgbClr val="000000"/>
                </a:solidFill>
              </a:rPr>
              <a:t>Many small and midsized manufacturing companies, we have seen the emphasis they place on managing their costs. Because when margins are thin, optimizing costs becomes critical. Therefore, this is an area where AI can add great value.</a:t>
            </a:r>
          </a:p>
          <a:p>
            <a:r>
              <a:rPr lang="en-US" sz="1950" dirty="0">
                <a:solidFill>
                  <a:srgbClr val="000000"/>
                </a:solidFill>
              </a:rPr>
              <a:t>Just as analytics such as cost modeling and cost forecasting can help in managing and monitoring direct costs, we can effectively use analytics to </a:t>
            </a:r>
            <a:r>
              <a:rPr lang="en-US" sz="1950" b="1" dirty="0">
                <a:solidFill>
                  <a:srgbClr val="000000"/>
                </a:solidFill>
              </a:rPr>
              <a:t>track manufacturing overhead</a:t>
            </a:r>
            <a:r>
              <a:rPr lang="en-US" sz="1950" dirty="0">
                <a:solidFill>
                  <a:srgbClr val="000000"/>
                </a:solidFill>
              </a:rPr>
              <a:t> costs. </a:t>
            </a:r>
          </a:p>
          <a:p>
            <a:r>
              <a:rPr lang="en-US" sz="1950" dirty="0">
                <a:solidFill>
                  <a:srgbClr val="000000"/>
                </a:solidFill>
              </a:rPr>
              <a:t>Part standardization is one of the big areas that can hugely contribute to reduce supplier-related costs. It can reach a significant reduction in the part and supplier proliferation. This saves not only costs but time on managing parts data.</a:t>
            </a:r>
          </a:p>
          <a:p>
            <a:r>
              <a:rPr lang="en-US" sz="1950" dirty="0">
                <a:solidFill>
                  <a:srgbClr val="000000"/>
                </a:solidFill>
              </a:rPr>
              <a:t>Labor cost tracking is another big area that can affect overheads. On an average 30-40% of overhead in manufacturing is formed by labor costs. </a:t>
            </a:r>
          </a:p>
          <a:p>
            <a:r>
              <a:rPr lang="en-US" sz="1950" dirty="0">
                <a:solidFill>
                  <a:srgbClr val="000000"/>
                </a:solidFill>
              </a:rPr>
              <a:t>Therefore, it is critical to link not only job roles and wages to certain processes but individuals. Employee badges can be tracked with sensors placed on the shop floor. This way manufacturers can identify the exact cost of each task in a process, broken down to individuals.</a:t>
            </a:r>
          </a:p>
        </p:txBody>
      </p:sp>
    </p:spTree>
    <p:extLst>
      <p:ext uri="{BB962C8B-B14F-4D97-AF65-F5344CB8AC3E}">
        <p14:creationId xmlns:p14="http://schemas.microsoft.com/office/powerpoint/2010/main" val="195715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075"/>
            <a:ext cx="12192000" cy="6371849"/>
          </a:xfrm>
          <a:prstGeom prst="rect">
            <a:avLst/>
          </a:prstGeom>
        </p:spPr>
      </p:pic>
    </p:spTree>
    <p:extLst>
      <p:ext uri="{BB962C8B-B14F-4D97-AF65-F5344CB8AC3E}">
        <p14:creationId xmlns:p14="http://schemas.microsoft.com/office/powerpoint/2010/main" val="596192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D9960-D2C3-4C43-855A-F67F7FACC9C3}"/>
              </a:ext>
            </a:extLst>
          </p:cNvPr>
          <p:cNvSpPr>
            <a:spLocks noGrp="1"/>
          </p:cNvSpPr>
          <p:nvPr>
            <p:ph type="title"/>
          </p:nvPr>
        </p:nvSpPr>
        <p:spPr>
          <a:xfrm>
            <a:off x="463827" y="365126"/>
            <a:ext cx="11211338" cy="1092614"/>
          </a:xfrm>
        </p:spPr>
        <p:txBody>
          <a:bodyPr>
            <a:normAutofit/>
          </a:bodyPr>
          <a:lstStyle/>
          <a:p>
            <a:r>
              <a:rPr lang="en-US" sz="3900" b="1" dirty="0">
                <a:solidFill>
                  <a:schemeClr val="accent2">
                    <a:lumMod val="75000"/>
                  </a:schemeClr>
                </a:solidFill>
              </a:rPr>
              <a:t>Testing and simulation of new manufacturing processes</a:t>
            </a:r>
            <a:endParaRPr lang="en-US" sz="3900" dirty="0">
              <a:solidFill>
                <a:schemeClr val="accent2">
                  <a:lumMod val="75000"/>
                </a:schemeClr>
              </a:solidFill>
            </a:endParaRPr>
          </a:p>
        </p:txBody>
      </p:sp>
      <p:sp>
        <p:nvSpPr>
          <p:cNvPr id="3" name="Content Placeholder 2">
            <a:extLst>
              <a:ext uri="{FF2B5EF4-FFF2-40B4-BE49-F238E27FC236}">
                <a16:creationId xmlns:a16="http://schemas.microsoft.com/office/drawing/2014/main" id="{F4C7305E-FAA1-4544-8276-EC92415AED6C}"/>
              </a:ext>
            </a:extLst>
          </p:cNvPr>
          <p:cNvSpPr>
            <a:spLocks noGrp="1"/>
          </p:cNvSpPr>
          <p:nvPr>
            <p:ph idx="1"/>
          </p:nvPr>
        </p:nvSpPr>
        <p:spPr>
          <a:xfrm>
            <a:off x="838200" y="1457740"/>
            <a:ext cx="7546145" cy="4719223"/>
          </a:xfrm>
        </p:spPr>
        <p:txBody>
          <a:bodyPr>
            <a:noAutofit/>
          </a:bodyPr>
          <a:lstStyle/>
          <a:p>
            <a:r>
              <a:rPr lang="en-US" sz="2200" dirty="0"/>
              <a:t>The day has come in manufacturing when no risk has to be taken when implementing a new product or process. Both manufacturing processes and the products can be tested before production/implementation.</a:t>
            </a:r>
          </a:p>
          <a:p>
            <a:r>
              <a:rPr lang="en-US" sz="2200" dirty="0"/>
              <a:t>Huge savings can be made when using predictive analytics in testing. </a:t>
            </a:r>
          </a:p>
          <a:p>
            <a:r>
              <a:rPr lang="en-US" sz="2200" dirty="0"/>
              <a:t>One single product might require thousands of different quality tests. The number of the tests required can be hugely reduced if pattern recognition and predictive analytics are used to determine the number and type of tests truly needed, instead of performing all tests on all items.</a:t>
            </a:r>
          </a:p>
          <a:p>
            <a:r>
              <a:rPr lang="en-US" sz="2200" dirty="0"/>
              <a:t>It is possible through digital twins, virtual reality environments and manufacturing process simulations. Using such environment and tools can allow manufacturers to eliminate the risk from decision-making processes. </a:t>
            </a:r>
          </a:p>
        </p:txBody>
      </p:sp>
      <p:pic>
        <p:nvPicPr>
          <p:cNvPr id="4" name="Picture 2" descr="https://miro.medium.com/max/875/0*GQ9SsvIB2w3jKm48.png">
            <a:extLst>
              <a:ext uri="{FF2B5EF4-FFF2-40B4-BE49-F238E27FC236}">
                <a16:creationId xmlns:a16="http://schemas.microsoft.com/office/drawing/2014/main" id="{4DB5296B-BCCA-408D-8CAA-C669C35582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54" r="12687" b="2"/>
          <a:stretch/>
        </p:blipFill>
        <p:spPr bwMode="auto">
          <a:xfrm>
            <a:off x="8271802" y="1254324"/>
            <a:ext cx="3573193" cy="274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04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47D7-07E3-414E-8040-DA858387A729}"/>
              </a:ext>
            </a:extLst>
          </p:cNvPr>
          <p:cNvSpPr>
            <a:spLocks noGrp="1"/>
          </p:cNvSpPr>
          <p:nvPr>
            <p:ph type="title"/>
          </p:nvPr>
        </p:nvSpPr>
        <p:spPr>
          <a:xfrm>
            <a:off x="655320" y="365125"/>
            <a:ext cx="5120114" cy="1692794"/>
          </a:xfrm>
        </p:spPr>
        <p:txBody>
          <a:bodyPr>
            <a:normAutofit/>
          </a:bodyPr>
          <a:lstStyle/>
          <a:p>
            <a:r>
              <a:rPr lang="en-US" sz="3700" b="1" dirty="0">
                <a:solidFill>
                  <a:schemeClr val="accent2">
                    <a:lumMod val="75000"/>
                  </a:schemeClr>
                </a:solidFill>
              </a:rPr>
              <a:t>Benefits of Testing and Simulation of new manufacturing processes</a:t>
            </a:r>
            <a:endParaRPr lang="en-US" sz="3700" dirty="0">
              <a:solidFill>
                <a:schemeClr val="accent2">
                  <a:lumMod val="75000"/>
                </a:schemeClr>
              </a:solidFill>
            </a:endParaRP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75407C-85B9-4730-A8B7-4C26535152E9}"/>
              </a:ext>
            </a:extLst>
          </p:cNvPr>
          <p:cNvSpPr>
            <a:spLocks noGrp="1"/>
          </p:cNvSpPr>
          <p:nvPr>
            <p:ph idx="1"/>
          </p:nvPr>
        </p:nvSpPr>
        <p:spPr>
          <a:xfrm>
            <a:off x="655321" y="2575033"/>
            <a:ext cx="5590734" cy="3755423"/>
          </a:xfrm>
        </p:spPr>
        <p:txBody>
          <a:bodyPr>
            <a:noAutofit/>
          </a:bodyPr>
          <a:lstStyle/>
          <a:p>
            <a:r>
              <a:rPr lang="en-US" sz="2200" dirty="0"/>
              <a:t>Model-based simulation is usually an efficient technique to make difficult problems more tractable. </a:t>
            </a:r>
          </a:p>
          <a:p>
            <a:r>
              <a:rPr lang="en-US" sz="2200" dirty="0"/>
              <a:t>Efficient use of simulation can help in optimizing the entire production process, from design, to prototyping, and to manufacturing.</a:t>
            </a:r>
          </a:p>
          <a:p>
            <a:r>
              <a:rPr lang="en-US" sz="2200" dirty="0"/>
              <a:t>Simulation enables a cost-effective examination of “what if” scenarios, system interactions, and malleable topologies that traditional design processes would not have time to consider.</a:t>
            </a:r>
          </a:p>
        </p:txBody>
      </p:sp>
      <p:pic>
        <p:nvPicPr>
          <p:cNvPr id="5" name="Picture 4" descr="A hand holding a camera&#10;&#10;Description automatically generated">
            <a:extLst>
              <a:ext uri="{FF2B5EF4-FFF2-40B4-BE49-F238E27FC236}">
                <a16:creationId xmlns:a16="http://schemas.microsoft.com/office/drawing/2014/main" id="{2772603A-2342-4E48-A65D-E79715B30803}"/>
              </a:ext>
            </a:extLst>
          </p:cNvPr>
          <p:cNvPicPr>
            <a:picLocks noChangeAspect="1"/>
          </p:cNvPicPr>
          <p:nvPr/>
        </p:nvPicPr>
        <p:blipFill rotWithShape="1">
          <a:blip r:embed="rId2">
            <a:extLst>
              <a:ext uri="{28A0092B-C50C-407E-A947-70E740481C1C}">
                <a14:useLocalDpi xmlns:a14="http://schemas.microsoft.com/office/drawing/2010/main" val="0"/>
              </a:ext>
            </a:extLst>
          </a:blip>
          <a:srcRect l="22289" r="17416" b="2"/>
          <a:stretch/>
        </p:blipFill>
        <p:spPr>
          <a:xfrm>
            <a:off x="6095999" y="10"/>
            <a:ext cx="6095999"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10797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71E3-BDDF-4558-9C17-67B0087F4F22}"/>
              </a:ext>
            </a:extLst>
          </p:cNvPr>
          <p:cNvSpPr>
            <a:spLocks noGrp="1"/>
          </p:cNvSpPr>
          <p:nvPr>
            <p:ph type="title"/>
          </p:nvPr>
        </p:nvSpPr>
        <p:spPr>
          <a:xfrm>
            <a:off x="655321" y="490572"/>
            <a:ext cx="8249528" cy="725119"/>
          </a:xfrm>
        </p:spPr>
        <p:txBody>
          <a:bodyPr>
            <a:normAutofit fontScale="90000"/>
          </a:bodyPr>
          <a:lstStyle/>
          <a:p>
            <a:r>
              <a:rPr lang="en-US" b="1" dirty="0">
                <a:solidFill>
                  <a:schemeClr val="accent2">
                    <a:lumMod val="75000"/>
                  </a:schemeClr>
                </a:solidFill>
              </a:rPr>
              <a:t>Pricing Optimization in Manufacturing</a:t>
            </a:r>
            <a:endParaRPr lang="en-US" dirty="0">
              <a:solidFill>
                <a:schemeClr val="accent2">
                  <a:lumMod val="75000"/>
                </a:schemeClr>
              </a:solidFill>
            </a:endParaRPr>
          </a:p>
        </p:txBody>
      </p:sp>
      <p:cxnSp>
        <p:nvCxnSpPr>
          <p:cNvPr id="17" name="Straight Arrow Connector 16">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0D454C-CA37-4650-AFC2-B1A91760A94C}"/>
              </a:ext>
            </a:extLst>
          </p:cNvPr>
          <p:cNvSpPr>
            <a:spLocks noGrp="1"/>
          </p:cNvSpPr>
          <p:nvPr>
            <p:ph idx="1"/>
          </p:nvPr>
        </p:nvSpPr>
        <p:spPr>
          <a:xfrm>
            <a:off x="345347" y="1380874"/>
            <a:ext cx="9206131" cy="4379945"/>
          </a:xfrm>
        </p:spPr>
        <p:txBody>
          <a:bodyPr>
            <a:noAutofit/>
          </a:bodyPr>
          <a:lstStyle/>
          <a:p>
            <a:r>
              <a:rPr lang="en-US" sz="2300" dirty="0"/>
              <a:t>Manufacturing and selling the product involves taking into account numerous factors and criteria influencing the product price. All the elements starting with the initial price of the raw material and up to the distribution costs contribute to the final product price. And what happens when the customer finds this price too high or too low?</a:t>
            </a:r>
          </a:p>
          <a:p>
            <a:r>
              <a:rPr lang="en-US" sz="2300" dirty="0"/>
              <a:t>Price optimization is the process of finding the best possible price for both manufacturer and customer, not too high and not too low. </a:t>
            </a:r>
          </a:p>
          <a:p>
            <a:r>
              <a:rPr lang="en-US" sz="2300" dirty="0"/>
              <a:t>Modern price optimization solutions can increase your profit efficiently. These tools aggregate and analyze pricing and cost data both from the internal sources &amp; from your competitors and derive optimized price variants.</a:t>
            </a:r>
          </a:p>
          <a:p>
            <a:r>
              <a:rPr lang="en-US" sz="2300" dirty="0"/>
              <a:t>Under conditions of highly-competitive market and changes in customers’ needs, price optimization becomes a must and grows into a continuous process.</a:t>
            </a:r>
          </a:p>
        </p:txBody>
      </p:sp>
      <p:pic>
        <p:nvPicPr>
          <p:cNvPr id="5" name="Picture 4">
            <a:extLst>
              <a:ext uri="{FF2B5EF4-FFF2-40B4-BE49-F238E27FC236}">
                <a16:creationId xmlns:a16="http://schemas.microsoft.com/office/drawing/2014/main" id="{AFB03111-A446-4273-A53B-2DCA65CA3D0E}"/>
              </a:ext>
            </a:extLst>
          </p:cNvPr>
          <p:cNvPicPr>
            <a:picLocks noChangeAspect="1"/>
          </p:cNvPicPr>
          <p:nvPr/>
        </p:nvPicPr>
        <p:blipFill rotWithShape="1">
          <a:blip r:embed="rId3">
            <a:extLst>
              <a:ext uri="{28A0092B-C50C-407E-A947-70E740481C1C}">
                <a14:useLocalDpi xmlns:a14="http://schemas.microsoft.com/office/drawing/2010/main" val="0"/>
              </a:ext>
            </a:extLst>
          </a:blip>
          <a:srcRect l="3581" r="7587" b="1"/>
          <a:stretch/>
        </p:blipFill>
        <p:spPr>
          <a:xfrm>
            <a:off x="8904849" y="10"/>
            <a:ext cx="3287150" cy="357083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55176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person&#10;&#10;Description automatically generated">
            <a:extLst>
              <a:ext uri="{FF2B5EF4-FFF2-40B4-BE49-F238E27FC236}">
                <a16:creationId xmlns:a16="http://schemas.microsoft.com/office/drawing/2014/main" id="{C3C22BA8-44B3-4320-887E-E6DD6C4DAEFE}"/>
              </a:ext>
            </a:extLst>
          </p:cNvPr>
          <p:cNvPicPr>
            <a:picLocks noChangeAspect="1"/>
          </p:cNvPicPr>
          <p:nvPr/>
        </p:nvPicPr>
        <p:blipFill rotWithShape="1">
          <a:blip r:embed="rId2">
            <a:alphaModFix amt="15000"/>
            <a:extLst>
              <a:ext uri="{28A0092B-C50C-407E-A947-70E740481C1C}">
                <a14:useLocalDpi xmlns:a14="http://schemas.microsoft.com/office/drawing/2010/main" val="0"/>
              </a:ext>
            </a:extLst>
          </a:blip>
          <a:srcRect t="3699" b="1365"/>
          <a:stretch/>
        </p:blipFill>
        <p:spPr>
          <a:xfrm>
            <a:off x="20" y="10"/>
            <a:ext cx="12191980" cy="6857990"/>
          </a:xfrm>
          <a:prstGeom prst="rect">
            <a:avLst/>
          </a:prstGeom>
          <a:solidFill>
            <a:schemeClr val="bg2">
              <a:lumMod val="20000"/>
              <a:lumOff val="80000"/>
            </a:schemeClr>
          </a:solidFill>
        </p:spPr>
      </p:pic>
      <p:sp>
        <p:nvSpPr>
          <p:cNvPr id="2" name="Title 1">
            <a:extLst>
              <a:ext uri="{FF2B5EF4-FFF2-40B4-BE49-F238E27FC236}">
                <a16:creationId xmlns:a16="http://schemas.microsoft.com/office/drawing/2014/main" id="{D45057FC-2D66-4B9D-A2BF-5D741EF309A0}"/>
              </a:ext>
            </a:extLst>
          </p:cNvPr>
          <p:cNvSpPr>
            <a:spLocks noGrp="1"/>
          </p:cNvSpPr>
          <p:nvPr>
            <p:ph type="title"/>
          </p:nvPr>
        </p:nvSpPr>
        <p:spPr>
          <a:xfrm>
            <a:off x="838200" y="365125"/>
            <a:ext cx="10515600" cy="1325563"/>
          </a:xfrm>
        </p:spPr>
        <p:txBody>
          <a:bodyPr>
            <a:normAutofit/>
          </a:bodyPr>
          <a:lstStyle/>
          <a:p>
            <a:r>
              <a:rPr lang="en-US" b="1" dirty="0">
                <a:solidFill>
                  <a:schemeClr val="accent2">
                    <a:lumMod val="50000"/>
                  </a:schemeClr>
                </a:solidFill>
              </a:rPr>
              <a:t>Build to order configurations in </a:t>
            </a:r>
            <a:r>
              <a:rPr lang="en-US" dirty="0">
                <a:solidFill>
                  <a:schemeClr val="accent2">
                    <a:lumMod val="50000"/>
                  </a:schemeClr>
                </a:solidFill>
              </a:rPr>
              <a:t>Manufacturing</a:t>
            </a:r>
          </a:p>
        </p:txBody>
      </p:sp>
      <p:sp>
        <p:nvSpPr>
          <p:cNvPr id="3" name="Content Placeholder 2">
            <a:extLst>
              <a:ext uri="{FF2B5EF4-FFF2-40B4-BE49-F238E27FC236}">
                <a16:creationId xmlns:a16="http://schemas.microsoft.com/office/drawing/2014/main" id="{FA6D5E99-3010-4127-8305-1706A98CF9FE}"/>
              </a:ext>
            </a:extLst>
          </p:cNvPr>
          <p:cNvSpPr>
            <a:spLocks noGrp="1"/>
          </p:cNvSpPr>
          <p:nvPr>
            <p:ph idx="1"/>
          </p:nvPr>
        </p:nvSpPr>
        <p:spPr>
          <a:xfrm>
            <a:off x="838200" y="1481068"/>
            <a:ext cx="10515600" cy="4351338"/>
          </a:xfrm>
        </p:spPr>
        <p:txBody>
          <a:bodyPr>
            <a:noAutofit/>
          </a:bodyPr>
          <a:lstStyle/>
          <a:p>
            <a:r>
              <a:rPr lang="en-US" sz="2500" dirty="0">
                <a:solidFill>
                  <a:schemeClr val="bg1"/>
                </a:solidFill>
              </a:rPr>
              <a:t>Manufacturing ‘products to order’ became a trend and not just in the automotive industry but in aviation, computer services, and even consumer goods. </a:t>
            </a:r>
          </a:p>
          <a:p>
            <a:r>
              <a:rPr lang="en-US" sz="2500" dirty="0">
                <a:solidFill>
                  <a:schemeClr val="bg1"/>
                </a:solidFill>
              </a:rPr>
              <a:t>The build to order (BTO) production approach is a very efficient and profitable business model. But in order to see real growth from it, a well-defined data platform needs to be in place to analyze customer behavior and sales data. </a:t>
            </a:r>
          </a:p>
          <a:p>
            <a:r>
              <a:rPr lang="en-US" sz="2500" dirty="0">
                <a:solidFill>
                  <a:schemeClr val="bg1"/>
                </a:solidFill>
              </a:rPr>
              <a:t>The manufacturer needs to have access to all sales data and be able to make precise predictive analytics to foresee order volumes on each possible configuration and adjust their supply chain accordingly.  </a:t>
            </a:r>
          </a:p>
          <a:p>
            <a:r>
              <a:rPr lang="en-US" sz="2500" dirty="0">
                <a:solidFill>
                  <a:schemeClr val="bg1"/>
                </a:solidFill>
              </a:rPr>
              <a:t>Also, sales and production data analysis is needed to identify the profitability of each product configuration. </a:t>
            </a:r>
          </a:p>
          <a:p>
            <a:r>
              <a:rPr lang="en-US" sz="2500" dirty="0">
                <a:solidFill>
                  <a:schemeClr val="bg1"/>
                </a:solidFill>
              </a:rPr>
              <a:t>This way manufacturers can define their ideal product portfolio to reach their highest possible revenue at a given time.</a:t>
            </a:r>
          </a:p>
          <a:p>
            <a:endParaRPr lang="en-US" sz="2500" dirty="0">
              <a:solidFill>
                <a:schemeClr val="bg1"/>
              </a:solidFill>
            </a:endParaRPr>
          </a:p>
        </p:txBody>
      </p:sp>
    </p:spTree>
    <p:extLst>
      <p:ext uri="{BB962C8B-B14F-4D97-AF65-F5344CB8AC3E}">
        <p14:creationId xmlns:p14="http://schemas.microsoft.com/office/powerpoint/2010/main" val="37436162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A9240208-F391-41B7-BB04-A2DF14761C7E}"/>
              </a:ext>
            </a:extLst>
          </p:cNvPr>
          <p:cNvPicPr>
            <a:picLocks noChangeAspect="1"/>
          </p:cNvPicPr>
          <p:nvPr/>
        </p:nvPicPr>
        <p:blipFill rotWithShape="1">
          <a:blip r:embed="rId2">
            <a:extLst>
              <a:ext uri="{28A0092B-C50C-407E-A947-70E740481C1C}">
                <a14:useLocalDpi xmlns:a14="http://schemas.microsoft.com/office/drawing/2010/main" val="0"/>
              </a:ext>
            </a:extLst>
          </a:blip>
          <a:srcRect r="12890" b="1"/>
          <a:stretch/>
        </p:blipFill>
        <p:spPr>
          <a:xfrm>
            <a:off x="20" y="10"/>
            <a:ext cx="12191980" cy="6857990"/>
          </a:xfrm>
          <a:custGeom>
            <a:avLst/>
            <a:gdLst>
              <a:gd name="connsiteX0" fmla="*/ 10004934 w 12192000"/>
              <a:gd name="connsiteY0" fmla="*/ 0 h 6858000"/>
              <a:gd name="connsiteX1" fmla="*/ 12192000 w 12192000"/>
              <a:gd name="connsiteY1" fmla="*/ 0 h 6858000"/>
              <a:gd name="connsiteX2" fmla="*/ 12192000 w 12192000"/>
              <a:gd name="connsiteY2" fmla="*/ 6858000 h 6858000"/>
              <a:gd name="connsiteX3" fmla="*/ 9967307 w 12192000"/>
              <a:gd name="connsiteY3" fmla="*/ 6858000 h 6858000"/>
              <a:gd name="connsiteX4" fmla="*/ 10102363 w 12192000"/>
              <a:gd name="connsiteY4" fmla="*/ 6750521 h 6858000"/>
              <a:gd name="connsiteX5" fmla="*/ 11758084 w 12192000"/>
              <a:gd name="connsiteY5" fmla="*/ 3414028 h 6858000"/>
              <a:gd name="connsiteX6" fmla="*/ 10102363 w 12192000"/>
              <a:gd name="connsiteY6" fmla="*/ 77535 h 6858000"/>
              <a:gd name="connsiteX7" fmla="*/ 0 w 12192000"/>
              <a:gd name="connsiteY7" fmla="*/ 0 h 6858000"/>
              <a:gd name="connsiteX8" fmla="*/ 2205268 w 12192000"/>
              <a:gd name="connsiteY8" fmla="*/ 0 h 6858000"/>
              <a:gd name="connsiteX9" fmla="*/ 2107839 w 12192000"/>
              <a:gd name="connsiteY9" fmla="*/ 77535 h 6858000"/>
              <a:gd name="connsiteX10" fmla="*/ 452118 w 12192000"/>
              <a:gd name="connsiteY10" fmla="*/ 3414028 h 6858000"/>
              <a:gd name="connsiteX11" fmla="*/ 2107839 w 12192000"/>
              <a:gd name="connsiteY11" fmla="*/ 6750521 h 6858000"/>
              <a:gd name="connsiteX12" fmla="*/ 2242895 w 12192000"/>
              <a:gd name="connsiteY12" fmla="*/ 6858000 h 6858000"/>
              <a:gd name="connsiteX13" fmla="*/ 0 w 12192000"/>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0004934" y="0"/>
                </a:moveTo>
                <a:lnTo>
                  <a:pt x="12192000" y="0"/>
                </a:lnTo>
                <a:lnTo>
                  <a:pt x="12192000" y="6858000"/>
                </a:lnTo>
                <a:lnTo>
                  <a:pt x="9967307" y="6858000"/>
                </a:lnTo>
                <a:lnTo>
                  <a:pt x="10102363" y="6750521"/>
                </a:lnTo>
                <a:cubicBezTo>
                  <a:pt x="11125352" y="5896638"/>
                  <a:pt x="11758084" y="4717010"/>
                  <a:pt x="11758084" y="3414028"/>
                </a:cubicBezTo>
                <a:cubicBezTo>
                  <a:pt x="11758084" y="2111047"/>
                  <a:pt x="11125352" y="931418"/>
                  <a:pt x="10102363" y="77535"/>
                </a:cubicBezTo>
                <a:close/>
                <a:moveTo>
                  <a:pt x="0" y="0"/>
                </a:moveTo>
                <a:lnTo>
                  <a:pt x="2205268" y="0"/>
                </a:lnTo>
                <a:lnTo>
                  <a:pt x="2107839" y="77535"/>
                </a:lnTo>
                <a:cubicBezTo>
                  <a:pt x="1084850" y="931418"/>
                  <a:pt x="452118" y="2111047"/>
                  <a:pt x="452118" y="3414028"/>
                </a:cubicBezTo>
                <a:cubicBezTo>
                  <a:pt x="452118" y="4717010"/>
                  <a:pt x="1084850" y="5896638"/>
                  <a:pt x="2107839" y="6750521"/>
                </a:cubicBezTo>
                <a:lnTo>
                  <a:pt x="2242895" y="6858000"/>
                </a:lnTo>
                <a:lnTo>
                  <a:pt x="0" y="6858000"/>
                </a:lnTo>
                <a:close/>
              </a:path>
            </a:pathLst>
          </a:custGeom>
        </p:spPr>
      </p:pic>
      <p:sp>
        <p:nvSpPr>
          <p:cNvPr id="2" name="Title 1">
            <a:extLst>
              <a:ext uri="{FF2B5EF4-FFF2-40B4-BE49-F238E27FC236}">
                <a16:creationId xmlns:a16="http://schemas.microsoft.com/office/drawing/2014/main" id="{EB1B46B1-C0A1-4D06-B195-F881ADE20683}"/>
              </a:ext>
            </a:extLst>
          </p:cNvPr>
          <p:cNvSpPr>
            <a:spLocks noGrp="1"/>
          </p:cNvSpPr>
          <p:nvPr>
            <p:ph type="title"/>
          </p:nvPr>
        </p:nvSpPr>
        <p:spPr>
          <a:xfrm>
            <a:off x="2467069" y="309300"/>
            <a:ext cx="6986420" cy="689512"/>
          </a:xfrm>
        </p:spPr>
        <p:txBody>
          <a:bodyPr>
            <a:normAutofit/>
          </a:bodyPr>
          <a:lstStyle/>
          <a:p>
            <a:r>
              <a:rPr lang="en-US" sz="3600" b="1" dirty="0">
                <a:solidFill>
                  <a:schemeClr val="accent2">
                    <a:lumMod val="75000"/>
                  </a:schemeClr>
                </a:solidFill>
              </a:rPr>
              <a:t>Customer analytics in Manufacturing</a:t>
            </a:r>
            <a:endParaRPr lang="en-US" sz="3600" dirty="0">
              <a:solidFill>
                <a:schemeClr val="accent2">
                  <a:lumMod val="75000"/>
                </a:schemeClr>
              </a:solidFill>
            </a:endParaRPr>
          </a:p>
        </p:txBody>
      </p:sp>
      <p:sp>
        <p:nvSpPr>
          <p:cNvPr id="10" name="Rectangle 9">
            <a:extLst>
              <a:ext uri="{FF2B5EF4-FFF2-40B4-BE49-F238E27FC236}">
                <a16:creationId xmlns:a16="http://schemas.microsoft.com/office/drawing/2014/main" id="{61B510C8-EAE9-490A-AD32-4F0DEC730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5225267" y="2211546"/>
            <a:ext cx="18288" cy="2103120"/>
          </a:xfrm>
          <a:prstGeom prst="rect">
            <a:avLst/>
          </a:prstGeom>
          <a:solidFill>
            <a:srgbClr val="F2F2F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 name="Content Placeholder 2">
            <a:extLst>
              <a:ext uri="{FF2B5EF4-FFF2-40B4-BE49-F238E27FC236}">
                <a16:creationId xmlns:a16="http://schemas.microsoft.com/office/drawing/2014/main" id="{8D84E41F-1CEE-4183-9A5F-251E2C6DD342}"/>
              </a:ext>
            </a:extLst>
          </p:cNvPr>
          <p:cNvSpPr>
            <a:spLocks noGrp="1"/>
          </p:cNvSpPr>
          <p:nvPr>
            <p:ph idx="1"/>
          </p:nvPr>
        </p:nvSpPr>
        <p:spPr>
          <a:xfrm>
            <a:off x="1195754" y="1308100"/>
            <a:ext cx="9404787" cy="4895751"/>
          </a:xfrm>
        </p:spPr>
        <p:txBody>
          <a:bodyPr anchor="ctr">
            <a:normAutofit/>
          </a:bodyPr>
          <a:lstStyle/>
          <a:p>
            <a:r>
              <a:rPr lang="en-US" sz="2000" dirty="0"/>
              <a:t>Manufacturers build, test, and tweak all manner of products, but perhaps the most important thing they forget is their relationship with customers.</a:t>
            </a:r>
          </a:p>
          <a:p>
            <a:r>
              <a:rPr lang="en-US" sz="2000" dirty="0"/>
              <a:t>By using Analytics, it became possible to quickly compare the performance of different sites and also to pinpoint the reasons for the differences. </a:t>
            </a:r>
          </a:p>
          <a:p>
            <a:r>
              <a:rPr lang="en-US" sz="2000" dirty="0"/>
              <a:t>In addition to internal production and sales data, it is also possible to analyze entire markets, build what-if scenarios and to use predictive models.</a:t>
            </a:r>
          </a:p>
          <a:p>
            <a:r>
              <a:rPr lang="en-US" sz="2000" dirty="0"/>
              <a:t>Access to these types of insights means that global growth strategy related questions can be answered based on factual data. Questions like where to open a new factory, which company site should be relocated/closed or whether to introduce a new product or not are easy to answer once the related data is collected and analyzed.</a:t>
            </a:r>
          </a:p>
          <a:p>
            <a:r>
              <a:rPr lang="en-US" sz="2000" dirty="0"/>
              <a:t>Using AI for product development, the manufacturers can design a product with increased customer value and minimize the risks connected to introduction of a new product to the market. Actionable insights are taken into account while modeling and planning. This data can strengthen the decision-making process.</a:t>
            </a:r>
          </a:p>
        </p:txBody>
      </p:sp>
    </p:spTree>
    <p:extLst>
      <p:ext uri="{BB962C8B-B14F-4D97-AF65-F5344CB8AC3E}">
        <p14:creationId xmlns:p14="http://schemas.microsoft.com/office/powerpoint/2010/main" val="51238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5" name="Picture 4" descr="A picture containing outdoor, ground, road, transport&#10;&#10;Description automatically generated">
            <a:extLst>
              <a:ext uri="{FF2B5EF4-FFF2-40B4-BE49-F238E27FC236}">
                <a16:creationId xmlns:a16="http://schemas.microsoft.com/office/drawing/2014/main" id="{C2774877-29D3-4306-B1B9-58810973BF27}"/>
              </a:ext>
            </a:extLst>
          </p:cNvPr>
          <p:cNvPicPr>
            <a:picLocks noChangeAspect="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b="778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C8759C1B-E8CF-45C2-933B-C347B379D75B}"/>
              </a:ext>
            </a:extLst>
          </p:cNvPr>
          <p:cNvSpPr>
            <a:spLocks noGrp="1"/>
          </p:cNvSpPr>
          <p:nvPr>
            <p:ph type="title"/>
          </p:nvPr>
        </p:nvSpPr>
        <p:spPr>
          <a:xfrm>
            <a:off x="4050889" y="365758"/>
            <a:ext cx="6784259" cy="1828800"/>
          </a:xfrm>
        </p:spPr>
        <p:txBody>
          <a:bodyPr>
            <a:normAutofit/>
          </a:bodyPr>
          <a:lstStyle/>
          <a:p>
            <a:r>
              <a:rPr lang="en-US" sz="4800" b="1" dirty="0">
                <a:solidFill>
                  <a:schemeClr val="accent2">
                    <a:lumMod val="75000"/>
                  </a:schemeClr>
                </a:solidFill>
              </a:rPr>
              <a:t>Benefits of Customer analytics in Manufacturing</a:t>
            </a:r>
          </a:p>
        </p:txBody>
      </p:sp>
      <p:sp>
        <p:nvSpPr>
          <p:cNvPr id="3" name="Content Placeholder 2">
            <a:extLst>
              <a:ext uri="{FF2B5EF4-FFF2-40B4-BE49-F238E27FC236}">
                <a16:creationId xmlns:a16="http://schemas.microsoft.com/office/drawing/2014/main" id="{04425265-4B2E-40A8-9BD4-938F6B959002}"/>
              </a:ext>
            </a:extLst>
          </p:cNvPr>
          <p:cNvSpPr>
            <a:spLocks noGrp="1"/>
          </p:cNvSpPr>
          <p:nvPr>
            <p:ph idx="1"/>
          </p:nvPr>
        </p:nvSpPr>
        <p:spPr>
          <a:xfrm>
            <a:off x="4050889" y="2103116"/>
            <a:ext cx="6784259" cy="3875087"/>
          </a:xfrm>
        </p:spPr>
        <p:txBody>
          <a:bodyPr>
            <a:noAutofit/>
          </a:bodyPr>
          <a:lstStyle/>
          <a:p>
            <a:r>
              <a:rPr lang="en-US" sz="2100" dirty="0"/>
              <a:t>Aberdeen Group’s recent manufacturing research found that 43% of manufacturers cited finding new ways to serve customers as a primary area of focus for their business intelligence activities.</a:t>
            </a:r>
          </a:p>
          <a:p>
            <a:r>
              <a:rPr lang="en-US" sz="2100" dirty="0"/>
              <a:t>Aberdeen’s most recent analytics survey explored the performance of organizations with and without marketing analytics. </a:t>
            </a:r>
          </a:p>
          <a:p>
            <a:r>
              <a:rPr lang="en-US" sz="2100" dirty="0"/>
              <a:t>Organizations using marketing analytics achieved a 22% increase in the number of new pipeline accounts identified, a 38% greater improvement than companies without marketing analytics. </a:t>
            </a:r>
          </a:p>
          <a:p>
            <a:r>
              <a:rPr lang="en-US" sz="2100" dirty="0"/>
              <a:t>By applying analytical firepower to current and prospective customer data, marketing decision manufacturers can identify the best opportunities to pour into the funnel. </a:t>
            </a:r>
          </a:p>
        </p:txBody>
      </p:sp>
      <p:sp>
        <p:nvSpPr>
          <p:cNvPr id="12" name="Rectangle 11">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872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22A4547A-47A8-4662-B8A4-90B1B6F80B25}"/>
              </a:ext>
            </a:extLst>
          </p:cNvPr>
          <p:cNvPicPr>
            <a:picLocks noChangeAspect="1"/>
          </p:cNvPicPr>
          <p:nvPr/>
        </p:nvPicPr>
        <p:blipFill rotWithShape="1">
          <a:blip r:embed="rId2">
            <a:extLst>
              <a:ext uri="{28A0092B-C50C-407E-A947-70E740481C1C}">
                <a14:useLocalDpi xmlns:a14="http://schemas.microsoft.com/office/drawing/2010/main" val="0"/>
              </a:ext>
            </a:extLst>
          </a:blip>
          <a:srcRect t="5162" r="9091" b="3929"/>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E3AA3-2C69-4DB2-9FF3-F8B14E537F89}"/>
              </a:ext>
            </a:extLst>
          </p:cNvPr>
          <p:cNvSpPr>
            <a:spLocks noGrp="1"/>
          </p:cNvSpPr>
          <p:nvPr>
            <p:ph type="title"/>
          </p:nvPr>
        </p:nvSpPr>
        <p:spPr>
          <a:xfrm>
            <a:off x="594804" y="640263"/>
            <a:ext cx="6619811" cy="1344975"/>
          </a:xfrm>
        </p:spPr>
        <p:txBody>
          <a:bodyPr>
            <a:normAutofit/>
          </a:bodyPr>
          <a:lstStyle/>
          <a:p>
            <a:r>
              <a:rPr lang="en-US" sz="4000" b="1" dirty="0">
                <a:solidFill>
                  <a:schemeClr val="accent2">
                    <a:lumMod val="75000"/>
                  </a:schemeClr>
                </a:solidFill>
              </a:rPr>
              <a:t>Text Analysis in Manufacturing</a:t>
            </a:r>
          </a:p>
        </p:txBody>
      </p:sp>
      <p:sp>
        <p:nvSpPr>
          <p:cNvPr id="3" name="Content Placeholder 2">
            <a:extLst>
              <a:ext uri="{FF2B5EF4-FFF2-40B4-BE49-F238E27FC236}">
                <a16:creationId xmlns:a16="http://schemas.microsoft.com/office/drawing/2014/main" id="{F2C1455D-AB7D-49BA-8D6B-4F9B5E5E317E}"/>
              </a:ext>
            </a:extLst>
          </p:cNvPr>
          <p:cNvSpPr>
            <a:spLocks noGrp="1"/>
          </p:cNvSpPr>
          <p:nvPr>
            <p:ph idx="1"/>
          </p:nvPr>
        </p:nvSpPr>
        <p:spPr>
          <a:xfrm>
            <a:off x="434435" y="1733550"/>
            <a:ext cx="6940547" cy="4046923"/>
          </a:xfrm>
        </p:spPr>
        <p:txBody>
          <a:bodyPr>
            <a:noAutofit/>
          </a:bodyPr>
          <a:lstStyle/>
          <a:p>
            <a:r>
              <a:rPr lang="en-US" sz="2100" dirty="0"/>
              <a:t>Most of the information available in the manufacturing industry is in unstructured, natural language format. The unstructured data could contain important and useful information that can inform decision makers across different phases of product lifecycle. </a:t>
            </a:r>
          </a:p>
          <a:p>
            <a:r>
              <a:rPr lang="en-US" sz="2100" dirty="0"/>
              <a:t>Manufacturer can get the latest and most relevant manufacturing &amp; tech news all in one place in a summarized form and he can get insights on the latest regulations and legislation as it happens across the world</a:t>
            </a:r>
          </a:p>
          <a:p>
            <a:r>
              <a:rPr lang="en-US" sz="2100" dirty="0"/>
              <a:t>Text analytics can fetch automatic updates on mergers &amp; acquisitions in manufacturing industry as well as potential targets.</a:t>
            </a:r>
          </a:p>
        </p:txBody>
      </p:sp>
    </p:spTree>
    <p:extLst>
      <p:ext uri="{BB962C8B-B14F-4D97-AF65-F5344CB8AC3E}">
        <p14:creationId xmlns:p14="http://schemas.microsoft.com/office/powerpoint/2010/main" val="375165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 outdoor, road, truck&#10;&#10;Description automatically generated">
            <a:extLst>
              <a:ext uri="{FF2B5EF4-FFF2-40B4-BE49-F238E27FC236}">
                <a16:creationId xmlns:a16="http://schemas.microsoft.com/office/drawing/2014/main" id="{262876BD-5C62-443C-9BE2-B7FF99F8F538}"/>
              </a:ext>
            </a:extLst>
          </p:cNvPr>
          <p:cNvPicPr>
            <a:picLocks noChangeAspect="1"/>
          </p:cNvPicPr>
          <p:nvPr/>
        </p:nvPicPr>
        <p:blipFill rotWithShape="1">
          <a:blip r:embed="rId2">
            <a:alphaModFix amt="18000"/>
            <a:extLst>
              <a:ext uri="{28A0092B-C50C-407E-A947-70E740481C1C}">
                <a14:useLocalDpi xmlns:a14="http://schemas.microsoft.com/office/drawing/2010/main" val="0"/>
              </a:ext>
            </a:extLst>
          </a:blip>
          <a:srcRect r="4446" b="1"/>
          <a:stretch/>
        </p:blipFill>
        <p:spPr>
          <a:xfrm>
            <a:off x="20" y="10"/>
            <a:ext cx="12191980" cy="6857990"/>
          </a:xfrm>
          <a:prstGeom prst="rect">
            <a:avLst/>
          </a:prstGeom>
          <a:solidFill>
            <a:schemeClr val="accent1">
              <a:lumMod val="20000"/>
              <a:lumOff val="80000"/>
            </a:schemeClr>
          </a:solidFill>
        </p:spPr>
      </p:pic>
      <p:sp>
        <p:nvSpPr>
          <p:cNvPr id="2" name="Title 1">
            <a:extLst>
              <a:ext uri="{FF2B5EF4-FFF2-40B4-BE49-F238E27FC236}">
                <a16:creationId xmlns:a16="http://schemas.microsoft.com/office/drawing/2014/main" id="{436E7CDA-FD3F-4CB8-903C-8B205A5E7DBB}"/>
              </a:ext>
            </a:extLst>
          </p:cNvPr>
          <p:cNvSpPr>
            <a:spLocks noGrp="1"/>
          </p:cNvSpPr>
          <p:nvPr>
            <p:ph type="title"/>
          </p:nvPr>
        </p:nvSpPr>
        <p:spPr>
          <a:xfrm>
            <a:off x="838200" y="365125"/>
            <a:ext cx="10515600" cy="1325563"/>
          </a:xfrm>
        </p:spPr>
        <p:txBody>
          <a:bodyPr>
            <a:normAutofit/>
          </a:bodyPr>
          <a:lstStyle/>
          <a:p>
            <a:r>
              <a:rPr lang="en-US" dirty="0">
                <a:solidFill>
                  <a:schemeClr val="accent2">
                    <a:lumMod val="75000"/>
                  </a:schemeClr>
                </a:solidFill>
              </a:rPr>
              <a:t>Logistics in Manufacturing</a:t>
            </a:r>
          </a:p>
        </p:txBody>
      </p:sp>
      <p:sp>
        <p:nvSpPr>
          <p:cNvPr id="3" name="Content Placeholder 2">
            <a:extLst>
              <a:ext uri="{FF2B5EF4-FFF2-40B4-BE49-F238E27FC236}">
                <a16:creationId xmlns:a16="http://schemas.microsoft.com/office/drawing/2014/main" id="{CF24195A-A920-4AB8-A36F-68422D2876A7}"/>
              </a:ext>
            </a:extLst>
          </p:cNvPr>
          <p:cNvSpPr>
            <a:spLocks noGrp="1"/>
          </p:cNvSpPr>
          <p:nvPr>
            <p:ph idx="1"/>
          </p:nvPr>
        </p:nvSpPr>
        <p:spPr>
          <a:xfrm>
            <a:off x="838200" y="1070110"/>
            <a:ext cx="10515600" cy="4351338"/>
          </a:xfrm>
        </p:spPr>
        <p:txBody>
          <a:bodyPr>
            <a:noAutofit/>
          </a:bodyPr>
          <a:lstStyle/>
          <a:p>
            <a:pPr marL="0" indent="0">
              <a:buNone/>
            </a:pPr>
            <a:endParaRPr lang="en-US" sz="2200" dirty="0">
              <a:solidFill>
                <a:schemeClr val="bg1"/>
              </a:solidFill>
            </a:endParaRPr>
          </a:p>
          <a:p>
            <a:r>
              <a:rPr lang="en-US" sz="2200" dirty="0">
                <a:solidFill>
                  <a:schemeClr val="bg1"/>
                </a:solidFill>
              </a:rPr>
              <a:t>In logistics, the usage of Analytics is extensive than in other manufacturing areas. Warehousing and transportation are both areas where AI can be used with great ROI</a:t>
            </a:r>
          </a:p>
          <a:p>
            <a:r>
              <a:rPr lang="en-US" sz="2200" dirty="0">
                <a:solidFill>
                  <a:schemeClr val="bg1"/>
                </a:solidFill>
              </a:rPr>
              <a:t>Intelligent Robotic Sorting is the effective high-speed sorting of letters, parcels, and even palletized shipments – one of the most critical activities of modern parcel and express operators.</a:t>
            </a:r>
          </a:p>
          <a:p>
            <a:r>
              <a:rPr lang="en-US" sz="2200" dirty="0">
                <a:solidFill>
                  <a:schemeClr val="bg1"/>
                </a:solidFill>
              </a:rPr>
              <a:t>Vehicle Telematics Can Streamline the Supply Chain. </a:t>
            </a:r>
          </a:p>
          <a:p>
            <a:r>
              <a:rPr lang="en-US" sz="2200" dirty="0">
                <a:solidFill>
                  <a:schemeClr val="bg1"/>
                </a:solidFill>
              </a:rPr>
              <a:t>Intelligent Route Optimization is critical for logistics operators to efficiently transport, pick up, and deliver shipments. Analytical infrastructures allow them to track freights and weather and road conditions in real time. With that, trucks can be diverted any time on their way when a faster and/or more cost-effective route is possible due to any changes. Natural catastrophes and other unpredictable events can be avoided saving millions of dollars a year for some of the biggest transporters.</a:t>
            </a:r>
          </a:p>
          <a:p>
            <a:r>
              <a:rPr lang="en-US" sz="2200" dirty="0">
                <a:solidFill>
                  <a:schemeClr val="bg1"/>
                </a:solidFill>
              </a:rPr>
              <a:t>Autonomous guided vehicles (AGVs) are already starting to play a bigger role in logistics operations. </a:t>
            </a:r>
          </a:p>
        </p:txBody>
      </p:sp>
    </p:spTree>
    <p:extLst>
      <p:ext uri="{BB962C8B-B14F-4D97-AF65-F5344CB8AC3E}">
        <p14:creationId xmlns:p14="http://schemas.microsoft.com/office/powerpoint/2010/main" val="32461019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 name="Picture 4" descr="A picture containing person, wall&#10;&#10;Description automatically generated">
            <a:extLst>
              <a:ext uri="{FF2B5EF4-FFF2-40B4-BE49-F238E27FC236}">
                <a16:creationId xmlns:a16="http://schemas.microsoft.com/office/drawing/2014/main" id="{2AF846BD-3D28-45B2-AA16-A486CFAF3EFC}"/>
              </a:ext>
            </a:extLst>
          </p:cNvPr>
          <p:cNvPicPr>
            <a:picLocks noChangeAspect="1"/>
          </p:cNvPicPr>
          <p:nvPr/>
        </p:nvPicPr>
        <p:blipFill rotWithShape="1">
          <a:blip r:embed="rId2">
            <a:extLst>
              <a:ext uri="{28A0092B-C50C-407E-A947-70E740481C1C}">
                <a14:useLocalDpi xmlns:a14="http://schemas.microsoft.com/office/drawing/2010/main" val="0"/>
              </a:ext>
            </a:extLst>
          </a:blip>
          <a:srcRect t="881"/>
          <a:stretch/>
        </p:blipFill>
        <p:spPr>
          <a:xfrm>
            <a:off x="-1" y="13262"/>
            <a:ext cx="12192000" cy="6857990"/>
          </a:xfrm>
          <a:prstGeom prst="rect">
            <a:avLst/>
          </a:prstGeom>
          <a:solidFill>
            <a:schemeClr val="accent5">
              <a:lumMod val="40000"/>
              <a:lumOff val="60000"/>
              <a:alpha val="51000"/>
            </a:schemeClr>
          </a:solidFill>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8261F8E-6987-49C1-AF29-D47AF223DAC9}"/>
              </a:ext>
            </a:extLst>
          </p:cNvPr>
          <p:cNvSpPr>
            <a:spLocks noGrp="1"/>
          </p:cNvSpPr>
          <p:nvPr>
            <p:ph type="title"/>
          </p:nvPr>
        </p:nvSpPr>
        <p:spPr>
          <a:xfrm>
            <a:off x="709448" y="1913950"/>
            <a:ext cx="4204137" cy="1342754"/>
          </a:xfrm>
        </p:spPr>
        <p:txBody>
          <a:bodyPr>
            <a:normAutofit/>
          </a:bodyPr>
          <a:lstStyle/>
          <a:p>
            <a:pPr algn="ctr"/>
            <a:r>
              <a:rPr lang="en-US" sz="3600" dirty="0"/>
              <a:t>Conclusion</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EF1097-85BE-45E5-BDCE-F21BD6BF4BA5}"/>
              </a:ext>
            </a:extLst>
          </p:cNvPr>
          <p:cNvSpPr>
            <a:spLocks noGrp="1"/>
          </p:cNvSpPr>
          <p:nvPr>
            <p:ph idx="1"/>
          </p:nvPr>
        </p:nvSpPr>
        <p:spPr>
          <a:xfrm>
            <a:off x="820938" y="3882896"/>
            <a:ext cx="4593021" cy="2773496"/>
          </a:xfrm>
        </p:spPr>
        <p:txBody>
          <a:bodyPr anchor="ctr">
            <a:noAutofit/>
          </a:bodyPr>
          <a:lstStyle/>
          <a:p>
            <a:r>
              <a:rPr lang="en-US" sz="2300" dirty="0"/>
              <a:t>We conclude by saying that Artificial Intelligence is going to revolutionize the manufacturing sector. Starting from designing and applications in production floor to management and supply chains &amp; logistics.</a:t>
            </a:r>
          </a:p>
          <a:p>
            <a:r>
              <a:rPr lang="en-US" sz="2300" dirty="0"/>
              <a:t>AI is the ultimate source of unbounded innovations and augmentation in the manufacturing industry.</a:t>
            </a:r>
          </a:p>
          <a:p>
            <a:endParaRPr lang="en-US" sz="2300" dirty="0"/>
          </a:p>
          <a:p>
            <a:endParaRPr lang="en-US" sz="2300" dirty="0"/>
          </a:p>
        </p:txBody>
      </p:sp>
    </p:spTree>
    <p:extLst>
      <p:ext uri="{BB962C8B-B14F-4D97-AF65-F5344CB8AC3E}">
        <p14:creationId xmlns:p14="http://schemas.microsoft.com/office/powerpoint/2010/main" val="367138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4" name="Freeform: Shape 13">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0413112-A71F-4D76-ABC8-3056EADC8627}"/>
              </a:ext>
            </a:extLst>
          </p:cNvPr>
          <p:cNvSpPr>
            <a:spLocks noGrp="1"/>
          </p:cNvSpPr>
          <p:nvPr>
            <p:ph idx="1"/>
          </p:nvPr>
        </p:nvSpPr>
        <p:spPr>
          <a:xfrm>
            <a:off x="7781373" y="2279151"/>
            <a:ext cx="3627063" cy="3387145"/>
          </a:xfrm>
        </p:spPr>
        <p:txBody>
          <a:bodyPr anchor="ctr">
            <a:normAutofit/>
          </a:bodyPr>
          <a:lstStyle/>
          <a:p>
            <a:pPr marL="0" indent="0">
              <a:buNone/>
            </a:pPr>
            <a:r>
              <a:rPr lang="en-US" sz="5400" i="1" dirty="0"/>
              <a:t>Thanks!</a:t>
            </a:r>
          </a:p>
        </p:txBody>
      </p:sp>
      <p:pic>
        <p:nvPicPr>
          <p:cNvPr id="13" name="Picture 12">
            <a:extLst>
              <a:ext uri="{FF2B5EF4-FFF2-40B4-BE49-F238E27FC236}">
                <a16:creationId xmlns:a16="http://schemas.microsoft.com/office/drawing/2014/main" id="{F6245BA4-5C4A-4887-BC7E-2B731DF46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708" y="2325521"/>
            <a:ext cx="5538227" cy="3294403"/>
          </a:xfrm>
          <a:prstGeom prst="rect">
            <a:avLst/>
          </a:prstGeom>
        </p:spPr>
      </p:pic>
    </p:spTree>
    <p:extLst>
      <p:ext uri="{BB962C8B-B14F-4D97-AF65-F5344CB8AC3E}">
        <p14:creationId xmlns:p14="http://schemas.microsoft.com/office/powerpoint/2010/main" val="190249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05BEBDE2-E471-4750-BFD8-8C8FE631E7FA}"/>
              </a:ext>
            </a:extLst>
          </p:cNvPr>
          <p:cNvPicPr>
            <a:picLocks noChangeAspect="1"/>
          </p:cNvPicPr>
          <p:nvPr/>
        </p:nvPicPr>
        <p:blipFill rotWithShape="1">
          <a:blip r:embed="rId2">
            <a:alphaModFix amt="42000"/>
            <a:extLst>
              <a:ext uri="{28A0092B-C50C-407E-A947-70E740481C1C}">
                <a14:useLocalDpi xmlns:a14="http://schemas.microsoft.com/office/drawing/2010/main" val="0"/>
              </a:ext>
            </a:extLst>
          </a:blip>
          <a:srcRect t="15730"/>
          <a:stretch/>
        </p:blipFill>
        <p:spPr>
          <a:xfrm>
            <a:off x="0"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5B40C-9A79-445E-A1AB-9DC67C0C7890}"/>
              </a:ext>
            </a:extLst>
          </p:cNvPr>
          <p:cNvSpPr>
            <a:spLocks noGrp="1"/>
          </p:cNvSpPr>
          <p:nvPr>
            <p:ph type="title"/>
          </p:nvPr>
        </p:nvSpPr>
        <p:spPr>
          <a:xfrm>
            <a:off x="652692" y="1160664"/>
            <a:ext cx="4204137" cy="1342754"/>
          </a:xfrm>
        </p:spPr>
        <p:txBody>
          <a:bodyPr>
            <a:normAutofit/>
          </a:bodyPr>
          <a:lstStyle/>
          <a:p>
            <a:pPr algn="ctr"/>
            <a:r>
              <a:rPr lang="en-US" sz="2500" b="1" dirty="0">
                <a:solidFill>
                  <a:schemeClr val="accent2">
                    <a:lumMod val="75000"/>
                  </a:schemeClr>
                </a:solidFill>
              </a:rPr>
              <a:t>Artificial Intelligence is undeniably an essential part of Manufacturing Industry 4.0</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A127571-5228-4551-9965-CED2E4F7075C}"/>
              </a:ext>
            </a:extLst>
          </p:cNvPr>
          <p:cNvSpPr>
            <a:spLocks noGrp="1"/>
          </p:cNvSpPr>
          <p:nvPr>
            <p:ph idx="1"/>
          </p:nvPr>
        </p:nvSpPr>
        <p:spPr>
          <a:xfrm>
            <a:off x="230093" y="2278966"/>
            <a:ext cx="7577475" cy="3753265"/>
          </a:xfrm>
        </p:spPr>
        <p:txBody>
          <a:bodyPr anchor="ctr">
            <a:noAutofit/>
          </a:bodyPr>
          <a:lstStyle/>
          <a:p>
            <a:r>
              <a:rPr lang="en-US" sz="2200" dirty="0"/>
              <a:t>AI is not just bound to have effective implementation in the production floor. In fact, these AI algorithms can be successfully incorporated to maximize the supply chains, customer analytics, logistics </a:t>
            </a:r>
            <a:r>
              <a:rPr lang="en-US" sz="2200" dirty="0" err="1"/>
              <a:t>etc</a:t>
            </a:r>
            <a:r>
              <a:rPr lang="en-US" sz="2200" dirty="0"/>
              <a:t> to flawlessly implement the market changes in the organization. </a:t>
            </a:r>
          </a:p>
          <a:p>
            <a:r>
              <a:rPr lang="en-US" sz="2200" dirty="0"/>
              <a:t>AI algorithms improve the overall process efficiency by helping the manufacturing AI to detect location patterns, weather aspects, customer behavior, economic and political factors and much more.</a:t>
            </a:r>
          </a:p>
        </p:txBody>
      </p:sp>
    </p:spTree>
    <p:extLst>
      <p:ext uri="{BB962C8B-B14F-4D97-AF65-F5344CB8AC3E}">
        <p14:creationId xmlns:p14="http://schemas.microsoft.com/office/powerpoint/2010/main" val="25545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0061-B5F4-461F-8FD8-AC3EFAACACE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1FD7EDF-327D-4930-8E6A-1FA1D2F9FEAF}"/>
              </a:ext>
            </a:extLst>
          </p:cNvPr>
          <p:cNvSpPr>
            <a:spLocks noGrp="1"/>
          </p:cNvSpPr>
          <p:nvPr>
            <p:ph idx="1"/>
          </p:nvPr>
        </p:nvSpPr>
        <p:spPr>
          <a:xfrm>
            <a:off x="838200" y="1364974"/>
            <a:ext cx="10515600" cy="5493026"/>
          </a:xfrm>
        </p:spPr>
        <p:txBody>
          <a:bodyPr>
            <a:normAutofit fontScale="70000" lnSpcReduction="20000"/>
          </a:bodyPr>
          <a:lstStyle/>
          <a:p>
            <a:r>
              <a:rPr lang="en-US" dirty="0">
                <a:hlinkClick r:id="rId2"/>
              </a:rPr>
              <a:t>https://www.forbes.com/sites/louiscolumbus/2018/03/11/10-ways-machine-learning-is-revolutionizing-manufacturing-in-2018/</a:t>
            </a:r>
            <a:endParaRPr lang="en-US" dirty="0">
              <a:hlinkClick r:id="rId3"/>
            </a:endParaRPr>
          </a:p>
          <a:p>
            <a:r>
              <a:rPr lang="en-US" dirty="0">
                <a:hlinkClick r:id="rId3"/>
              </a:rPr>
              <a:t>https://pdfs.semanticscholar.org/5208/fb1993935581ad7881df729ba253014854a2.pdf</a:t>
            </a:r>
            <a:endParaRPr lang="en-US" dirty="0"/>
          </a:p>
          <a:p>
            <a:r>
              <a:rPr lang="en-US" dirty="0">
                <a:hlinkClick r:id="rId4"/>
              </a:rPr>
              <a:t>https://www.researchgate.net/publication/227470655_Theory_of_inventory_management_based_on_demand_forecasting</a:t>
            </a:r>
            <a:endParaRPr lang="en-US" dirty="0"/>
          </a:p>
          <a:p>
            <a:r>
              <a:rPr lang="en-US" dirty="0">
                <a:hlinkClick r:id="rId5"/>
              </a:rPr>
              <a:t>https://www.logistics.dhl/content/dam/dhl/global/core/documents/pdf/glo-artificial-intelligence-in-logistics-trend-report.pdf</a:t>
            </a:r>
            <a:endParaRPr lang="en-US" dirty="0"/>
          </a:p>
          <a:p>
            <a:r>
              <a:rPr lang="en-US" dirty="0">
                <a:hlinkClick r:id="rId6"/>
              </a:rPr>
              <a:t>https://www.sas.com/content/dam/SAS/en_us/doc/analystreport/aberdeen-marketing-analytics-for-manufacturing-106822.pdf</a:t>
            </a:r>
            <a:endParaRPr lang="en-US" dirty="0"/>
          </a:p>
          <a:p>
            <a:r>
              <a:rPr lang="en-US" dirty="0">
                <a:hlinkClick r:id="rId7"/>
              </a:rPr>
              <a:t>https://digital.library.txstate.edu/handle/10877/7448</a:t>
            </a:r>
            <a:endParaRPr lang="en-US" dirty="0"/>
          </a:p>
          <a:p>
            <a:r>
              <a:rPr lang="en-US" dirty="0">
                <a:hlinkClick r:id="rId8"/>
              </a:rPr>
              <a:t>https://towardsdatascience.com/quality-inspection-in-manufacturing-using-deep-learning-based-computer-vision-daa3f8f74f45</a:t>
            </a:r>
            <a:endParaRPr lang="en-US" dirty="0"/>
          </a:p>
          <a:p>
            <a:r>
              <a:rPr lang="en-US" dirty="0">
                <a:hlinkClick r:id="rId9"/>
              </a:rPr>
              <a:t>https://azure.microsoft.com/en-in/industries/discrete-manufacturing/</a:t>
            </a:r>
            <a:endParaRPr lang="en-US" dirty="0"/>
          </a:p>
          <a:p>
            <a:r>
              <a:rPr lang="en-US" dirty="0">
                <a:hlinkClick r:id="rId10"/>
              </a:rPr>
              <a:t>https://www.salesforce.com/hub/service/how-ai-changed-customer-service/</a:t>
            </a:r>
            <a:endParaRPr lang="en-US" dirty="0"/>
          </a:p>
          <a:p>
            <a:r>
              <a:rPr lang="en-US" dirty="0">
                <a:hlinkClick r:id="rId11"/>
              </a:rPr>
              <a:t>https://www.techmahindra.com/warranteaze.html</a:t>
            </a:r>
            <a:endParaRPr lang="en-US" dirty="0"/>
          </a:p>
          <a:p>
            <a:r>
              <a:rPr lang="en-US" dirty="0">
                <a:hlinkClick r:id="rId12"/>
              </a:rPr>
              <a:t>https://www.machinemetrics.com/blog/lean-manufacturing-techniques-in-the-age-of-industrial-ai-seebo-blog</a:t>
            </a:r>
            <a:endParaRPr lang="en-US" dirty="0"/>
          </a:p>
          <a:p>
            <a:r>
              <a:rPr lang="en-US" dirty="0">
                <a:hlinkClick r:id="rId13"/>
              </a:rPr>
              <a:t>https://www.processingmagazine.com/ai-real-time-manufacturing-management/</a:t>
            </a:r>
            <a:endParaRPr lang="en-US" dirty="0"/>
          </a:p>
          <a:p>
            <a:endParaRPr lang="en-US" dirty="0"/>
          </a:p>
          <a:p>
            <a:endParaRPr lang="en-US" dirty="0"/>
          </a:p>
        </p:txBody>
      </p:sp>
    </p:spTree>
    <p:extLst>
      <p:ext uri="{BB962C8B-B14F-4D97-AF65-F5344CB8AC3E}">
        <p14:creationId xmlns:p14="http://schemas.microsoft.com/office/powerpoint/2010/main" val="1277365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056D-687A-4D02-9893-95A391E110AD}"/>
              </a:ext>
            </a:extLst>
          </p:cNvPr>
          <p:cNvSpPr>
            <a:spLocks noGrp="1"/>
          </p:cNvSpPr>
          <p:nvPr>
            <p:ph type="title"/>
          </p:nvPr>
        </p:nvSpPr>
        <p:spPr>
          <a:xfrm>
            <a:off x="838200" y="365125"/>
            <a:ext cx="10515600" cy="1325563"/>
          </a:xfrm>
        </p:spPr>
        <p:txBody>
          <a:bodyPr>
            <a:normAutofit/>
          </a:bodyPr>
          <a:lstStyle/>
          <a:p>
            <a:r>
              <a:rPr lang="en-US" b="1" dirty="0">
                <a:solidFill>
                  <a:schemeClr val="accent2">
                    <a:lumMod val="75000"/>
                  </a:schemeClr>
                </a:solidFill>
              </a:rPr>
              <a:t>Common Analytics Use cases for Manufacturing Industry</a:t>
            </a:r>
          </a:p>
        </p:txBody>
      </p:sp>
      <p:graphicFrame>
        <p:nvGraphicFramePr>
          <p:cNvPr id="5" name="Content Placeholder 2">
            <a:extLst>
              <a:ext uri="{FF2B5EF4-FFF2-40B4-BE49-F238E27FC236}">
                <a16:creationId xmlns:a16="http://schemas.microsoft.com/office/drawing/2014/main" id="{C16BC0F8-CE3E-4E0F-ABEE-2786905B119A}"/>
              </a:ext>
            </a:extLst>
          </p:cNvPr>
          <p:cNvGraphicFramePr>
            <a:graphicFrameLocks noGrp="1"/>
          </p:cNvGraphicFramePr>
          <p:nvPr>
            <p:ph idx="1"/>
            <p:extLst>
              <p:ext uri="{D42A27DB-BD31-4B8C-83A1-F6EECF244321}">
                <p14:modId xmlns:p14="http://schemas.microsoft.com/office/powerpoint/2010/main" val="24113330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866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2" name="Content Placeholder 4" descr="A picture containing clipart&#10;&#10;Description automatically generated">
            <a:extLst>
              <a:ext uri="{FF2B5EF4-FFF2-40B4-BE49-F238E27FC236}">
                <a16:creationId xmlns:a16="http://schemas.microsoft.com/office/drawing/2014/main" id="{75CE669D-9FF9-46B7-9A87-465912CB761D}"/>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665633" y="1223888"/>
            <a:ext cx="10767858" cy="4841632"/>
          </a:xfrm>
          <a:prstGeom prst="rect">
            <a:avLst/>
          </a:prstGeom>
        </p:spPr>
      </p:pic>
      <p:sp>
        <p:nvSpPr>
          <p:cNvPr id="3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20041"/>
            <a:ext cx="10515600" cy="1030458"/>
          </a:xfrm>
        </p:spPr>
        <p:txBody>
          <a:bodyPr>
            <a:normAutofit/>
          </a:bodyPr>
          <a:lstStyle/>
          <a:p>
            <a:r>
              <a:rPr lang="en-US" b="1" dirty="0">
                <a:solidFill>
                  <a:schemeClr val="accent2">
                    <a:lumMod val="75000"/>
                  </a:schemeClr>
                </a:solidFill>
              </a:rPr>
              <a:t>Predictive &amp; Preventive Maintenance</a:t>
            </a:r>
            <a:endParaRPr lang="en-IN" b="1" dirty="0">
              <a:solidFill>
                <a:schemeClr val="accent2">
                  <a:lumMod val="75000"/>
                </a:schemeClr>
              </a:solidFill>
            </a:endParaRPr>
          </a:p>
        </p:txBody>
      </p:sp>
      <p:sp>
        <p:nvSpPr>
          <p:cNvPr id="3" name="Content Placeholder 2"/>
          <p:cNvSpPr>
            <a:spLocks noGrp="1"/>
          </p:cNvSpPr>
          <p:nvPr>
            <p:ph idx="1"/>
          </p:nvPr>
        </p:nvSpPr>
        <p:spPr>
          <a:xfrm>
            <a:off x="838200" y="1223889"/>
            <a:ext cx="10515600" cy="5092505"/>
          </a:xfrm>
        </p:spPr>
        <p:txBody>
          <a:bodyPr>
            <a:normAutofit/>
          </a:bodyPr>
          <a:lstStyle/>
          <a:p>
            <a:r>
              <a:rPr lang="en-US" sz="2400" dirty="0"/>
              <a:t>Predictive &amp; Preventive Maintenance is the way to forecast the moment when the equipment fails to perform the task and to prevent these failures from happening or at least to reduce their frequency.</a:t>
            </a:r>
            <a:endParaRPr lang="en-US" sz="2200" dirty="0">
              <a:cs typeface="Arial" panose="020B0604020202020204" pitchFamily="34" charset="0"/>
            </a:endParaRPr>
          </a:p>
          <a:p>
            <a:r>
              <a:rPr lang="en-US" sz="2200" b="1" dirty="0">
                <a:cs typeface="Arial" panose="020B0604020202020204" pitchFamily="34" charset="0"/>
              </a:rPr>
              <a:t>With the help of </a:t>
            </a:r>
            <a:r>
              <a:rPr lang="en-US" sz="2200" b="1" dirty="0"/>
              <a:t>Machine Learning techniques it is possible to </a:t>
            </a:r>
          </a:p>
          <a:p>
            <a:pPr lvl="1"/>
            <a:r>
              <a:rPr lang="en-US" sz="2200" dirty="0"/>
              <a:t>Determine the operational status of equipment. </a:t>
            </a:r>
          </a:p>
          <a:p>
            <a:pPr lvl="1"/>
            <a:r>
              <a:rPr lang="en-US" sz="2200" dirty="0"/>
              <a:t>Evaluate present condition of equipment. </a:t>
            </a:r>
          </a:p>
          <a:p>
            <a:pPr lvl="1"/>
            <a:r>
              <a:rPr lang="en-US" sz="2200" dirty="0"/>
              <a:t>Detect anomalous conditions in a timely manner. </a:t>
            </a:r>
            <a:endParaRPr lang="en-US" sz="2200" dirty="0">
              <a:cs typeface="Arial" panose="020B0604020202020204" pitchFamily="34" charset="0"/>
            </a:endParaRPr>
          </a:p>
          <a:p>
            <a:pPr lvl="1"/>
            <a:r>
              <a:rPr lang="en-US" sz="2200" dirty="0">
                <a:cs typeface="Arial" panose="020B0604020202020204" pitchFamily="34" charset="0"/>
              </a:rPr>
              <a:t>Estimate the remaining useful life of an asset.</a:t>
            </a:r>
          </a:p>
          <a:p>
            <a:pPr lvl="1"/>
            <a:r>
              <a:rPr lang="en-US" sz="2200" dirty="0">
                <a:cs typeface="Arial" panose="020B0604020202020204" pitchFamily="34" charset="0"/>
              </a:rPr>
              <a:t>Predict whether an asset may fail in the near future.</a:t>
            </a:r>
          </a:p>
          <a:p>
            <a:pPr lvl="1"/>
            <a:r>
              <a:rPr lang="en-US" sz="2200" dirty="0">
                <a:cs typeface="Arial" panose="020B0604020202020204" pitchFamily="34" charset="0"/>
              </a:rPr>
              <a:t>Even main causes of failure of an asset is identifiable.</a:t>
            </a:r>
          </a:p>
          <a:p>
            <a:r>
              <a:rPr lang="en-US" sz="2000" b="1" dirty="0"/>
              <a:t>Predictive &amp; Preventive Maintenance</a:t>
            </a:r>
            <a:r>
              <a:rPr lang="en-US" sz="2200" b="1" dirty="0">
                <a:cs typeface="Arial" panose="020B0604020202020204" pitchFamily="34" charset="0"/>
              </a:rPr>
              <a:t> is helpful in identifying, what maintenance actions needs to be taken, by when and on which asset</a:t>
            </a:r>
          </a:p>
        </p:txBody>
      </p:sp>
    </p:spTree>
    <p:extLst>
      <p:ext uri="{BB962C8B-B14F-4D97-AF65-F5344CB8AC3E}">
        <p14:creationId xmlns:p14="http://schemas.microsoft.com/office/powerpoint/2010/main" val="60722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C0E1D-9A0F-495A-A50F-9A8C0CFF530E}"/>
              </a:ext>
            </a:extLst>
          </p:cNvPr>
          <p:cNvSpPr>
            <a:spLocks noGrp="1"/>
          </p:cNvSpPr>
          <p:nvPr>
            <p:ph type="title"/>
          </p:nvPr>
        </p:nvSpPr>
        <p:spPr>
          <a:xfrm>
            <a:off x="3924886" y="629268"/>
            <a:ext cx="7627035" cy="693091"/>
          </a:xfrm>
        </p:spPr>
        <p:txBody>
          <a:bodyPr anchor="b">
            <a:normAutofit fontScale="90000"/>
          </a:bodyPr>
          <a:lstStyle/>
          <a:p>
            <a:r>
              <a:rPr lang="en-US" sz="4100" b="1" dirty="0">
                <a:solidFill>
                  <a:schemeClr val="accent2">
                    <a:lumMod val="75000"/>
                  </a:schemeClr>
                </a:solidFill>
              </a:rPr>
              <a:t>Benefits of </a:t>
            </a:r>
            <a:r>
              <a:rPr lang="en-US" sz="4000" b="1" dirty="0">
                <a:solidFill>
                  <a:schemeClr val="accent2">
                    <a:lumMod val="75000"/>
                  </a:schemeClr>
                </a:solidFill>
              </a:rPr>
              <a:t>Predictive &amp; Preventive Maintenance</a:t>
            </a:r>
            <a:endParaRPr lang="en-US" sz="4100" b="1" dirty="0">
              <a:solidFill>
                <a:schemeClr val="accent2">
                  <a:lumMod val="75000"/>
                </a:schemeClr>
              </a:solidFill>
            </a:endParaRPr>
          </a:p>
        </p:txBody>
      </p:sp>
      <p:pic>
        <p:nvPicPr>
          <p:cNvPr id="7" name="Picture 6" descr="A close up of a sign&#10;&#10;Description automatically generated">
            <a:extLst>
              <a:ext uri="{FF2B5EF4-FFF2-40B4-BE49-F238E27FC236}">
                <a16:creationId xmlns:a16="http://schemas.microsoft.com/office/drawing/2014/main" id="{FF7EC4A8-8621-4BB6-9D0E-C6824ECB601A}"/>
              </a:ext>
            </a:extLst>
          </p:cNvPr>
          <p:cNvPicPr>
            <a:picLocks noChangeAspect="1"/>
          </p:cNvPicPr>
          <p:nvPr/>
        </p:nvPicPr>
        <p:blipFill rotWithShape="1">
          <a:blip r:embed="rId2">
            <a:extLst>
              <a:ext uri="{28A0092B-C50C-407E-A947-70E740481C1C}">
                <a14:useLocalDpi xmlns:a14="http://schemas.microsoft.com/office/drawing/2010/main" val="0"/>
              </a:ext>
            </a:extLst>
          </a:blip>
          <a:srcRect l="55220" r="10982" b="-6"/>
          <a:stretch/>
        </p:blipFill>
        <p:spPr>
          <a:xfrm>
            <a:off x="20" y="10"/>
            <a:ext cx="3446565"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6DC45"/>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41C601-C6AB-4E93-B512-F6745FA4C98E}"/>
              </a:ext>
            </a:extLst>
          </p:cNvPr>
          <p:cNvSpPr>
            <a:spLocks noGrp="1"/>
          </p:cNvSpPr>
          <p:nvPr>
            <p:ph idx="1"/>
          </p:nvPr>
        </p:nvSpPr>
        <p:spPr>
          <a:xfrm>
            <a:off x="3446586" y="2115117"/>
            <a:ext cx="8271802" cy="4215337"/>
          </a:xfrm>
        </p:spPr>
        <p:txBody>
          <a:bodyPr>
            <a:normAutofit/>
          </a:bodyPr>
          <a:lstStyle/>
          <a:p>
            <a:r>
              <a:rPr lang="en-US" sz="2200" dirty="0"/>
              <a:t>Significant reduction in unplanned machine downtime. </a:t>
            </a:r>
          </a:p>
          <a:p>
            <a:r>
              <a:rPr lang="en-US" sz="2200" dirty="0"/>
              <a:t>Minimization of production losses.</a:t>
            </a:r>
          </a:p>
          <a:p>
            <a:r>
              <a:rPr lang="en-US" sz="2200" dirty="0"/>
              <a:t>Creates an ideal user experience while drastically reducing maintenance and warranty costs for the manufacturer.</a:t>
            </a:r>
          </a:p>
          <a:p>
            <a:r>
              <a:rPr lang="en-US" sz="2200" dirty="0"/>
              <a:t>The manufacturer may plan a break or a shut down for repairing, to avoid considerable delays and failure, caused by more significant problems that may arise.</a:t>
            </a:r>
          </a:p>
          <a:p>
            <a:r>
              <a:rPr lang="en-US" sz="2200" dirty="0"/>
              <a:t>Sensor data analysis can detect manufacturing defects early, which reduces the time and cost related to adjusting the production processes.</a:t>
            </a:r>
          </a:p>
        </p:txBody>
      </p:sp>
    </p:spTree>
    <p:extLst>
      <p:ext uri="{BB962C8B-B14F-4D97-AF65-F5344CB8AC3E}">
        <p14:creationId xmlns:p14="http://schemas.microsoft.com/office/powerpoint/2010/main" val="325477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3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984" y="643467"/>
            <a:ext cx="8538032" cy="5571066"/>
          </a:xfrm>
          <a:prstGeom prst="rect">
            <a:avLst/>
          </a:prstGeom>
        </p:spPr>
      </p:pic>
    </p:spTree>
    <p:extLst>
      <p:ext uri="{BB962C8B-B14F-4D97-AF65-F5344CB8AC3E}">
        <p14:creationId xmlns:p14="http://schemas.microsoft.com/office/powerpoint/2010/main" val="3650924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ECAC-5E3C-458D-9992-006390CF0E9A}"/>
              </a:ext>
            </a:extLst>
          </p:cNvPr>
          <p:cNvSpPr>
            <a:spLocks noGrp="1"/>
          </p:cNvSpPr>
          <p:nvPr>
            <p:ph type="title"/>
          </p:nvPr>
        </p:nvSpPr>
        <p:spPr>
          <a:xfrm>
            <a:off x="1528360" y="513612"/>
            <a:ext cx="9894133" cy="1031216"/>
          </a:xfrm>
        </p:spPr>
        <p:txBody>
          <a:bodyPr anchor="b">
            <a:normAutofit fontScale="90000"/>
          </a:bodyPr>
          <a:lstStyle/>
          <a:p>
            <a:r>
              <a:rPr lang="en-US" b="1" dirty="0">
                <a:solidFill>
                  <a:schemeClr val="accent2">
                    <a:lumMod val="75000"/>
                  </a:schemeClr>
                </a:solidFill>
              </a:rPr>
              <a:t>Demand forecasting &amp; Inventory Optimization</a:t>
            </a:r>
          </a:p>
        </p:txBody>
      </p:sp>
      <p:pic>
        <p:nvPicPr>
          <p:cNvPr id="4" name="Content Placeholder 3" descr="data science for inventory optimization">
            <a:extLst>
              <a:ext uri="{FF2B5EF4-FFF2-40B4-BE49-F238E27FC236}">
                <a16:creationId xmlns:a16="http://schemas.microsoft.com/office/drawing/2014/main" id="{C875DB1E-2219-45F0-BA9D-D376B4486CD1}"/>
              </a:ext>
            </a:extLst>
          </p:cNvPr>
          <p:cNvPicPr>
            <a:picLocks/>
          </p:cNvPicPr>
          <p:nvPr/>
        </p:nvPicPr>
        <p:blipFill>
          <a:blip r:embed="rId3">
            <a:extLst>
              <a:ext uri="{28A0092B-C50C-407E-A947-70E740481C1C}">
                <a14:useLocalDpi xmlns:a14="http://schemas.microsoft.com/office/drawing/2010/main" val="0"/>
              </a:ext>
            </a:extLst>
          </a:blip>
          <a:stretch>
            <a:fillRect/>
          </a:stretch>
        </p:blipFill>
        <p:spPr bwMode="auto">
          <a:xfrm>
            <a:off x="1693874" y="2589086"/>
            <a:ext cx="4710219" cy="2755478"/>
          </a:xfrm>
          <a:prstGeom prst="rect">
            <a:avLst/>
          </a:prstGeom>
          <a:noFill/>
        </p:spPr>
      </p:pic>
      <p:sp>
        <p:nvSpPr>
          <p:cNvPr id="12"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0DF8C51-0460-4278-BAD1-BD63BB34E876}"/>
              </a:ext>
            </a:extLst>
          </p:cNvPr>
          <p:cNvSpPr>
            <a:spLocks noGrp="1"/>
          </p:cNvSpPr>
          <p:nvPr>
            <p:ph idx="1"/>
          </p:nvPr>
        </p:nvSpPr>
        <p:spPr>
          <a:xfrm>
            <a:off x="7781373" y="2279151"/>
            <a:ext cx="3627063" cy="3387145"/>
          </a:xfrm>
        </p:spPr>
        <p:txBody>
          <a:bodyPr anchor="ctr">
            <a:normAutofit lnSpcReduction="10000"/>
          </a:bodyPr>
          <a:lstStyle/>
          <a:p>
            <a:pPr marL="0" indent="0">
              <a:buNone/>
            </a:pPr>
            <a:r>
              <a:rPr lang="en-US" sz="2400" b="1" dirty="0"/>
              <a:t>Good inventory management revolves around a single contradiction</a:t>
            </a:r>
            <a:r>
              <a:rPr lang="en-US" sz="2400" dirty="0"/>
              <a:t>: </a:t>
            </a:r>
          </a:p>
          <a:p>
            <a:pPr marL="0" indent="0">
              <a:buNone/>
            </a:pPr>
            <a:r>
              <a:rPr lang="en-US" sz="2400" dirty="0"/>
              <a:t>Keeping enough stock in the warehouse to ensure the business keeps moving but not enough stock to drain its limited cash reserves.</a:t>
            </a:r>
          </a:p>
          <a:p>
            <a:endParaRPr lang="en-US" sz="2400" dirty="0"/>
          </a:p>
        </p:txBody>
      </p:sp>
    </p:spTree>
    <p:extLst>
      <p:ext uri="{BB962C8B-B14F-4D97-AF65-F5344CB8AC3E}">
        <p14:creationId xmlns:p14="http://schemas.microsoft.com/office/powerpoint/2010/main" val="402747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21DFC8-C166-4966-9D51-AEAEE017D884}"/>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211015" y="18255"/>
            <a:ext cx="11572216" cy="6234836"/>
          </a:xfrm>
          <a:prstGeom prst="rect">
            <a:avLst/>
          </a:prstGeom>
        </p:spPr>
      </p:pic>
      <p:sp>
        <p:nvSpPr>
          <p:cNvPr id="2" name="Title 1">
            <a:extLst>
              <a:ext uri="{FF2B5EF4-FFF2-40B4-BE49-F238E27FC236}">
                <a16:creationId xmlns:a16="http://schemas.microsoft.com/office/drawing/2014/main" id="{9BBE86CB-DF0E-48BA-BAA7-85D371F89B58}"/>
              </a:ext>
            </a:extLst>
          </p:cNvPr>
          <p:cNvSpPr>
            <a:spLocks noGrp="1"/>
          </p:cNvSpPr>
          <p:nvPr>
            <p:ph type="title"/>
          </p:nvPr>
        </p:nvSpPr>
        <p:spPr>
          <a:xfrm>
            <a:off x="838200" y="18255"/>
            <a:ext cx="10515600" cy="896145"/>
          </a:xfrm>
        </p:spPr>
        <p:txBody>
          <a:bodyPr/>
          <a:lstStyle/>
          <a:p>
            <a:r>
              <a:rPr lang="en-US" b="1" dirty="0">
                <a:solidFill>
                  <a:schemeClr val="accent2">
                    <a:lumMod val="75000"/>
                  </a:schemeClr>
                </a:solidFill>
              </a:rPr>
              <a:t>Demand forecasting &amp; Inventory Optimization</a:t>
            </a:r>
          </a:p>
        </p:txBody>
      </p:sp>
      <p:sp>
        <p:nvSpPr>
          <p:cNvPr id="3" name="Content Placeholder 2">
            <a:extLst>
              <a:ext uri="{FF2B5EF4-FFF2-40B4-BE49-F238E27FC236}">
                <a16:creationId xmlns:a16="http://schemas.microsoft.com/office/drawing/2014/main" id="{D933B81E-6926-4973-B31E-1AEC8DDA9CBE}"/>
              </a:ext>
            </a:extLst>
          </p:cNvPr>
          <p:cNvSpPr>
            <a:spLocks noGrp="1"/>
          </p:cNvSpPr>
          <p:nvPr>
            <p:ph idx="1"/>
          </p:nvPr>
        </p:nvSpPr>
        <p:spPr>
          <a:xfrm>
            <a:off x="838200" y="773722"/>
            <a:ext cx="10515600" cy="5922499"/>
          </a:xfrm>
        </p:spPr>
        <p:txBody>
          <a:bodyPr>
            <a:normAutofit fontScale="92500" lnSpcReduction="10000"/>
          </a:bodyPr>
          <a:lstStyle/>
          <a:p>
            <a:r>
              <a:rPr lang="en-US" dirty="0"/>
              <a:t>Demand forecasting and inventory management takes into account numerous factors, among which are external factors like the economy or markets, raw material availability, etc. to get a more complex view of manufacturing business performance and further planning.</a:t>
            </a:r>
          </a:p>
          <a:p>
            <a:r>
              <a:rPr lang="en-US" dirty="0"/>
              <a:t>With the help of </a:t>
            </a:r>
            <a:r>
              <a:rPr lang="en-US" b="1" dirty="0"/>
              <a:t>analytics</a:t>
            </a:r>
            <a:r>
              <a:rPr lang="en-US" dirty="0"/>
              <a:t>, the companies can predict potential delays and calculate probabilities of the problematic issues. </a:t>
            </a:r>
          </a:p>
          <a:p>
            <a:r>
              <a:rPr lang="en-US" dirty="0"/>
              <a:t>The companies can use analytics to identify backup suppliers and develop contingency plans.</a:t>
            </a:r>
            <a:endParaRPr lang="en-US" b="1" dirty="0"/>
          </a:p>
          <a:p>
            <a:r>
              <a:rPr lang="en-US" dirty="0"/>
              <a:t>Time series prediction model can estimate, what demands will arise in the coming days across all items in your inventory.</a:t>
            </a:r>
          </a:p>
          <a:p>
            <a:r>
              <a:rPr lang="en-US" dirty="0"/>
              <a:t>The online inventory management software helps to collect data that may be of great use for further analysis. </a:t>
            </a:r>
          </a:p>
          <a:p>
            <a:r>
              <a:rPr lang="en-US" b="1" dirty="0"/>
              <a:t>Reinforcement Learning systems for full-inventory management</a:t>
            </a:r>
            <a:r>
              <a:rPr lang="en-US" dirty="0"/>
              <a:t> is the more advanced artificial intelligence approach that involves a model taking serious control of the inventory operations, with human checks and balances.</a:t>
            </a:r>
          </a:p>
        </p:txBody>
      </p:sp>
    </p:spTree>
    <p:extLst>
      <p:ext uri="{BB962C8B-B14F-4D97-AF65-F5344CB8AC3E}">
        <p14:creationId xmlns:p14="http://schemas.microsoft.com/office/powerpoint/2010/main" val="78755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2540</Words>
  <Application>Microsoft Office PowerPoint</Application>
  <PresentationFormat>Widescreen</PresentationFormat>
  <Paragraphs>178</Paragraphs>
  <Slides>30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Century Schoolbook</vt:lpstr>
      <vt:lpstr>Segoe UI Light</vt:lpstr>
      <vt:lpstr>Office Theme</vt:lpstr>
      <vt:lpstr>Analytics usecases in Manufacturing</vt:lpstr>
      <vt:lpstr>PowerPoint Presentation</vt:lpstr>
      <vt:lpstr>Artificial Intelligence is undeniably an essential part of Manufacturing Industry 4.0</vt:lpstr>
      <vt:lpstr>Common Analytics Use cases for Manufacturing Industry</vt:lpstr>
      <vt:lpstr>Predictive &amp; Preventive Maintenance</vt:lpstr>
      <vt:lpstr>Benefits of Predictive &amp; Preventive Maintenance</vt:lpstr>
      <vt:lpstr>PowerPoint Presentation</vt:lpstr>
      <vt:lpstr>Demand forecasting &amp; Inventory Optimization</vt:lpstr>
      <vt:lpstr>Demand forecasting &amp; Inventory Optimization</vt:lpstr>
      <vt:lpstr>Benefits of Demand forecasting &amp; Inventory Optimization </vt:lpstr>
      <vt:lpstr>Computer Vision in Manufacturing</vt:lpstr>
      <vt:lpstr>Benefits of Computer Vision in Manufacturing </vt:lpstr>
      <vt:lpstr>Manufacturing Chat bot</vt:lpstr>
      <vt:lpstr>In following ways Manufacturing Chat-bot is helpful</vt:lpstr>
      <vt:lpstr>Benefits of Manufacturing Chat bot</vt:lpstr>
      <vt:lpstr>Warranty Analysis</vt:lpstr>
      <vt:lpstr>The three factors which explain the importance of Artificial Intelligence in Warranty Analysis</vt:lpstr>
      <vt:lpstr>Lean Manufacturing with AI</vt:lpstr>
      <vt:lpstr>Tracking Manufacturing Overhead</vt:lpstr>
      <vt:lpstr>Testing and simulation of new manufacturing processes</vt:lpstr>
      <vt:lpstr>Benefits of Testing and Simulation of new manufacturing processes</vt:lpstr>
      <vt:lpstr>Pricing Optimization in Manufacturing</vt:lpstr>
      <vt:lpstr>Build to order configurations in Manufacturing</vt:lpstr>
      <vt:lpstr>Customer analytics in Manufacturing</vt:lpstr>
      <vt:lpstr>Benefits of Customer analytics in Manufacturing</vt:lpstr>
      <vt:lpstr>Text Analysis in Manufacturing</vt:lpstr>
      <vt:lpstr>Logistics in Manufacturing</vt:lpstr>
      <vt:lpstr>Conclusion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usecases in Manufacturing</dc:title>
  <dc:creator>Ankit Malviya</dc:creator>
  <cp:lastModifiedBy>Ankit Malviya</cp:lastModifiedBy>
  <cp:revision>20</cp:revision>
  <dcterms:created xsi:type="dcterms:W3CDTF">2019-06-27T11:51:24Z</dcterms:created>
  <dcterms:modified xsi:type="dcterms:W3CDTF">2019-06-27T14:09:51Z</dcterms:modified>
</cp:coreProperties>
</file>